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9" r:id="rId2"/>
  </p:sldMasterIdLst>
  <p:notesMasterIdLst>
    <p:notesMasterId r:id="rId14"/>
  </p:notesMasterIdLst>
  <p:sldIdLst>
    <p:sldId id="261" r:id="rId3"/>
    <p:sldId id="257" r:id="rId4"/>
    <p:sldId id="262" r:id="rId5"/>
    <p:sldId id="273" r:id="rId6"/>
    <p:sldId id="274" r:id="rId7"/>
    <p:sldId id="276" r:id="rId8"/>
    <p:sldId id="277" r:id="rId9"/>
    <p:sldId id="278" r:id="rId10"/>
    <p:sldId id="279" r:id="rId11"/>
    <p:sldId id="280" r:id="rId12"/>
    <p:sldId id="281" r:id="rId13"/>
  </p:sldIdLst>
  <p:sldSz cx="9144000" cy="6858000" type="screen4x3"/>
  <p:notesSz cx="6735763" cy="9866313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80"/>
    <a:srgbClr val="FF6699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38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BB0D6E7-E339-4318-AAFF-5D38C0E4C299}" type="datetimeFigureOut">
              <a:rPr lang="zh-TW" altLang="en-US"/>
              <a:pPr>
                <a:defRPr/>
              </a:pPr>
              <a:t>2023/5/11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noProof="0"/>
              <a:t>按一下以編輯母片文字樣式</a:t>
            </a:r>
          </a:p>
          <a:p>
            <a:pPr lvl="1"/>
            <a:r>
              <a:rPr lang="zh-TW" altLang="en-US" noProof="0"/>
              <a:t>第二層</a:t>
            </a:r>
          </a:p>
          <a:p>
            <a:pPr lvl="2"/>
            <a:r>
              <a:rPr lang="zh-TW" altLang="en-US" noProof="0"/>
              <a:t>第三層</a:t>
            </a:r>
          </a:p>
          <a:p>
            <a:pPr lvl="3"/>
            <a:r>
              <a:rPr lang="zh-TW" altLang="en-US" noProof="0"/>
              <a:t>第四層</a:t>
            </a:r>
          </a:p>
          <a:p>
            <a:pPr lvl="4"/>
            <a:r>
              <a:rPr lang="zh-TW" altLang="en-US" noProof="0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656E6969-667C-436C-BA23-88318BA0D7C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771427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TW" altLang="en-US"/>
          </a:p>
        </p:txBody>
      </p:sp>
      <p:sp>
        <p:nvSpPr>
          <p:cNvPr id="1843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A0E179D-9615-43FC-813D-1B4C34A719E3}" type="slidenum">
              <a:rPr lang="zh-TW" altLang="en-US" smtClean="0">
                <a:solidFill>
                  <a:srgbClr val="000000"/>
                </a:solidFill>
                <a:latin typeface="Arial" pitchFamily="34" charset="0"/>
              </a:rPr>
              <a:pPr/>
              <a:t>1</a:t>
            </a:fld>
            <a:endParaRPr lang="en-US" altLang="zh-TW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61263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9460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E9CB030-7817-49DF-A22F-861F74BF4579}" type="slidenum">
              <a:rPr lang="zh-TW" altLang="en-US" smtClean="0">
                <a:latin typeface="Arial" pitchFamily="34" charset="0"/>
              </a:rPr>
              <a:pPr/>
              <a:t>2</a:t>
            </a:fld>
            <a:endParaRPr lang="zh-TW" alt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05759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7B2AD6-FADD-4FA8-A3D9-69449883C64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E5537D-3F73-4FDE-B3DA-4724228A32E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EC7C23-7F96-4252-937C-68AF75C01CA7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3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90" y="-99392"/>
            <a:ext cx="1403350" cy="981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AFB8EA-4347-412F-920D-CDD0E247520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87E305-00D7-4653-914B-2ED6F3D3079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F6302E-461D-483C-8370-10F994BA734F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E5592-FDEC-4C9F-82EF-DFB05A8F8E3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0DAE81-7C09-4C2A-A7D1-29969DCE133B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2F3F98-6517-4B0A-8204-3FBCC2F821F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7DA74B-6AFA-4979-81E6-EFD4D3FF594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5D17FE-9107-43AA-AF8A-1377ECB6A19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-22225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/>
              <a:t>按一下以編輯母片標題樣式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11876587-C494-4E1C-968E-DF6BCCCB523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1033" name="Rectangle 9"/>
          <p:cNvSpPr>
            <a:spLocks noChangeArrowheads="1"/>
          </p:cNvSpPr>
          <p:nvPr userDrawn="1"/>
        </p:nvSpPr>
        <p:spPr bwMode="auto">
          <a:xfrm>
            <a:off x="0" y="6778625"/>
            <a:ext cx="9144000" cy="79375"/>
          </a:xfrm>
          <a:prstGeom prst="rect">
            <a:avLst/>
          </a:prstGeom>
          <a:gradFill rotWithShape="0">
            <a:gsLst>
              <a:gs pos="0">
                <a:srgbClr val="FF0000"/>
              </a:gs>
              <a:gs pos="100000">
                <a:srgbClr val="6A63CB"/>
              </a:gs>
            </a:gsLst>
            <a:lin ang="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TW" altLang="en-US">
              <a:latin typeface="Arial" charset="0"/>
            </a:endParaRPr>
          </a:p>
        </p:txBody>
      </p:sp>
      <p:pic>
        <p:nvPicPr>
          <p:cNvPr id="13" name="圖片 3"/>
          <p:cNvPicPr>
            <a:picLocks noChangeAspect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8931"/>
            <a:ext cx="1403350" cy="981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098925" y="6537325"/>
            <a:ext cx="9826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  <a:spAutoFit/>
          </a:bodyPr>
          <a:lstStyle>
            <a:lvl1pPr latinLnBrk="1">
              <a:defRPr kumimoji="0" sz="1000">
                <a:solidFill>
                  <a:srgbClr val="000000"/>
                </a:solidFill>
                <a:latin typeface="Times New Roman" pitchFamily="18" charset="0"/>
                <a:ea typeface="Gulim" pitchFamily="34" charset="-127"/>
              </a:defRPr>
            </a:lvl1pPr>
          </a:lstStyle>
          <a:p>
            <a:pPr>
              <a:defRPr/>
            </a:pPr>
            <a:fld id="{92FF8199-DD19-409E-AE54-F7F67FF6AAA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  <p:sp>
        <p:nvSpPr>
          <p:cNvPr id="10258" name="Rectangle 18"/>
          <p:cNvSpPr>
            <a:spLocks noChangeArrowheads="1"/>
          </p:cNvSpPr>
          <p:nvPr userDrawn="1"/>
        </p:nvSpPr>
        <p:spPr bwMode="auto">
          <a:xfrm>
            <a:off x="0" y="6778625"/>
            <a:ext cx="9144000" cy="79375"/>
          </a:xfrm>
          <a:prstGeom prst="rect">
            <a:avLst/>
          </a:prstGeom>
          <a:gradFill rotWithShape="0">
            <a:gsLst>
              <a:gs pos="0">
                <a:srgbClr val="FF0000"/>
              </a:gs>
              <a:gs pos="100000">
                <a:srgbClr val="6A63CB"/>
              </a:gs>
            </a:gsLst>
            <a:lin ang="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latinLnBrk="1">
              <a:defRPr/>
            </a:pPr>
            <a:endParaRPr lang="zh-TW" altLang="en-US">
              <a:solidFill>
                <a:srgbClr val="000000"/>
              </a:solidFill>
              <a:latin typeface="Times New Roman" pitchFamily="18" charset="0"/>
              <a:ea typeface="標楷體" pitchFamily="65" charset="-120"/>
            </a:endParaRPr>
          </a:p>
        </p:txBody>
      </p:sp>
      <p:pic>
        <p:nvPicPr>
          <p:cNvPr id="10" name="圖片 3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"/>
            <a:ext cx="1403350" cy="981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</p:sldLayoutIdLst>
  <p:hf hdr="0" ftr="0" dt="0"/>
  <p:txStyles>
    <p:titleStyle>
      <a:lvl1pPr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標楷體" pitchFamily="65" charset="-120"/>
          <a:ea typeface="標楷體" pitchFamily="65" charset="-120"/>
        </a:defRPr>
      </a:lvl2pPr>
      <a:lvl3pPr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標楷體" pitchFamily="65" charset="-120"/>
          <a:ea typeface="標楷體" pitchFamily="65" charset="-120"/>
        </a:defRPr>
      </a:lvl3pPr>
      <a:lvl4pPr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標楷體" pitchFamily="65" charset="-120"/>
          <a:ea typeface="標楷體" pitchFamily="65" charset="-120"/>
        </a:defRPr>
      </a:lvl4pPr>
      <a:lvl5pPr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標楷體" pitchFamily="65" charset="-120"/>
          <a:ea typeface="標楷體" pitchFamily="65" charset="-120"/>
        </a:defRPr>
      </a:lvl5pPr>
      <a:lvl6pPr marL="457200" algn="l" rtl="0" fontAlgn="base" latinLnBrk="1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標楷體" pitchFamily="65" charset="-120"/>
          <a:ea typeface="標楷體" pitchFamily="65" charset="-120"/>
        </a:defRPr>
      </a:lvl6pPr>
      <a:lvl7pPr marL="914400" algn="l" rtl="0" fontAlgn="base" latinLnBrk="1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標楷體" pitchFamily="65" charset="-120"/>
          <a:ea typeface="標楷體" pitchFamily="65" charset="-120"/>
        </a:defRPr>
      </a:lvl7pPr>
      <a:lvl8pPr marL="1371600" algn="l" rtl="0" fontAlgn="base" latinLnBrk="1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標楷體" pitchFamily="65" charset="-120"/>
          <a:ea typeface="標楷體" pitchFamily="65" charset="-120"/>
        </a:defRPr>
      </a:lvl8pPr>
      <a:lvl9pPr marL="1828800" algn="l" rtl="0" fontAlgn="base" latinLnBrk="1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標楷體" pitchFamily="65" charset="-120"/>
          <a:ea typeface="標楷體" pitchFamily="65" charset="-120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l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£"/>
        <a:defRPr kumimoji="1"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£"/>
        <a:defRPr kumimoji="1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250825" y="1095375"/>
            <a:ext cx="8642350" cy="14700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lnSpc>
                <a:spcPct val="140000"/>
              </a:lnSpc>
              <a:defRPr/>
            </a:pPr>
            <a:r>
              <a:rPr lang="zh-TW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經濟部工業局</a:t>
            </a:r>
            <a:br>
              <a:rPr lang="zh-TW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zh-TW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6G</a:t>
            </a:r>
            <a:r>
              <a:rPr lang="zh-TW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國際組織參與支持機制提案簡報</a:t>
            </a:r>
            <a:br>
              <a:rPr lang="zh-TW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US" altLang="zh-TW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195" name="Rectangle 5"/>
          <p:cNvSpPr>
            <a:spLocks noChangeArrowheads="1"/>
          </p:cNvSpPr>
          <p:nvPr/>
        </p:nvSpPr>
        <p:spPr bwMode="auto">
          <a:xfrm>
            <a:off x="3716338" y="5445125"/>
            <a:ext cx="2263440" cy="369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defTabSz="762000" eaLnBrk="0" hangingPunct="0"/>
            <a:r>
              <a:rPr lang="zh-TW" altLang="en-US" dirty="0">
                <a:solidFill>
                  <a:srgbClr val="000000"/>
                </a:solidFill>
                <a:latin typeface="+mj-lt"/>
                <a:ea typeface="標楷體" pitchFamily="65" charset="-120"/>
              </a:rPr>
              <a:t>提案報告人：</a:t>
            </a:r>
            <a:r>
              <a:rPr lang="en-US" altLang="zh-TW" dirty="0">
                <a:solidFill>
                  <a:srgbClr val="011C5F"/>
                </a:solidFill>
                <a:latin typeface="+mj-lt"/>
                <a:ea typeface="標楷體" pitchFamily="65" charset="-120"/>
              </a:rPr>
              <a:t>○○○</a:t>
            </a:r>
          </a:p>
        </p:txBody>
      </p:sp>
      <p:sp>
        <p:nvSpPr>
          <p:cNvPr id="8196" name="Rectangle 6"/>
          <p:cNvSpPr>
            <a:spLocks noChangeArrowheads="1"/>
          </p:cNvSpPr>
          <p:nvPr/>
        </p:nvSpPr>
        <p:spPr bwMode="auto">
          <a:xfrm>
            <a:off x="1593850" y="3522663"/>
            <a:ext cx="2494273" cy="369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defTabSz="762000" eaLnBrk="0" hangingPunct="0"/>
            <a:r>
              <a:rPr lang="zh-TW" altLang="en-US" dirty="0">
                <a:solidFill>
                  <a:srgbClr val="011C5F"/>
                </a:solidFill>
                <a:latin typeface="+mj-lt"/>
                <a:ea typeface="標楷體" pitchFamily="65" charset="-120"/>
              </a:rPr>
              <a:t>專案名稱：</a:t>
            </a:r>
            <a:r>
              <a:rPr lang="en-US" altLang="zh-TW" dirty="0">
                <a:solidFill>
                  <a:srgbClr val="011C5F"/>
                </a:solidFill>
                <a:latin typeface="+mj-lt"/>
                <a:ea typeface="標楷體" pitchFamily="65" charset="-120"/>
              </a:rPr>
              <a:t>○○○○○</a:t>
            </a:r>
            <a:endParaRPr lang="zh-TW" altLang="en-US" dirty="0">
              <a:solidFill>
                <a:srgbClr val="011C5F"/>
              </a:solidFill>
              <a:latin typeface="+mj-lt"/>
              <a:ea typeface="標楷體" pitchFamily="65" charset="-120"/>
            </a:endParaRPr>
          </a:p>
        </p:txBody>
      </p:sp>
      <p:sp>
        <p:nvSpPr>
          <p:cNvPr id="8197" name="Rectangle 7"/>
          <p:cNvSpPr>
            <a:spLocks noChangeArrowheads="1"/>
          </p:cNvSpPr>
          <p:nvPr/>
        </p:nvSpPr>
        <p:spPr bwMode="auto">
          <a:xfrm>
            <a:off x="1585913" y="4113213"/>
            <a:ext cx="6187591" cy="369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defTabSz="762000" eaLnBrk="0" hangingPunct="0"/>
            <a:r>
              <a:rPr lang="zh-TW" altLang="en-US" dirty="0">
                <a:solidFill>
                  <a:srgbClr val="011C5F"/>
                </a:solidFill>
                <a:latin typeface="+mj-lt"/>
                <a:ea typeface="標楷體" pitchFamily="65" charset="-120"/>
              </a:rPr>
              <a:t>執行期間：自</a:t>
            </a:r>
            <a:r>
              <a:rPr lang="en-US" altLang="zh-TW" dirty="0">
                <a:solidFill>
                  <a:srgbClr val="011C5F"/>
                </a:solidFill>
                <a:latin typeface="+mj-lt"/>
                <a:ea typeface="標楷體" pitchFamily="65" charset="-120"/>
              </a:rPr>
              <a:t>○○</a:t>
            </a:r>
            <a:r>
              <a:rPr lang="zh-TW" altLang="en-US" dirty="0">
                <a:solidFill>
                  <a:srgbClr val="011C5F"/>
                </a:solidFill>
                <a:latin typeface="+mj-lt"/>
                <a:ea typeface="標楷體" pitchFamily="65" charset="-120"/>
              </a:rPr>
              <a:t>年</a:t>
            </a:r>
            <a:r>
              <a:rPr lang="en-US" altLang="zh-TW" dirty="0">
                <a:solidFill>
                  <a:srgbClr val="011C5F"/>
                </a:solidFill>
                <a:latin typeface="+mj-lt"/>
                <a:ea typeface="標楷體" pitchFamily="65" charset="-120"/>
              </a:rPr>
              <a:t>○○</a:t>
            </a:r>
            <a:r>
              <a:rPr lang="zh-TW" altLang="en-US" dirty="0">
                <a:solidFill>
                  <a:srgbClr val="011C5F"/>
                </a:solidFill>
                <a:latin typeface="+mj-lt"/>
                <a:ea typeface="標楷體" pitchFamily="65" charset="-120"/>
              </a:rPr>
              <a:t>月</a:t>
            </a:r>
            <a:r>
              <a:rPr lang="en-US" altLang="zh-TW" dirty="0">
                <a:solidFill>
                  <a:srgbClr val="011C5F"/>
                </a:solidFill>
                <a:latin typeface="+mj-lt"/>
                <a:ea typeface="標楷體" pitchFamily="65" charset="-120"/>
              </a:rPr>
              <a:t>○○</a:t>
            </a:r>
            <a:r>
              <a:rPr lang="zh-TW" altLang="en-US" dirty="0">
                <a:solidFill>
                  <a:srgbClr val="011C5F"/>
                </a:solidFill>
                <a:latin typeface="+mj-lt"/>
                <a:ea typeface="標楷體" pitchFamily="65" charset="-120"/>
              </a:rPr>
              <a:t>日 至 </a:t>
            </a:r>
            <a:r>
              <a:rPr lang="en-US" altLang="zh-TW" dirty="0">
                <a:solidFill>
                  <a:srgbClr val="011C5F"/>
                </a:solidFill>
                <a:latin typeface="+mj-lt"/>
                <a:ea typeface="標楷體" pitchFamily="65" charset="-120"/>
              </a:rPr>
              <a:t>○○</a:t>
            </a:r>
            <a:r>
              <a:rPr lang="zh-TW" altLang="en-US" dirty="0">
                <a:solidFill>
                  <a:srgbClr val="011C5F"/>
                </a:solidFill>
                <a:latin typeface="+mj-lt"/>
                <a:ea typeface="標楷體" pitchFamily="65" charset="-120"/>
              </a:rPr>
              <a:t>年</a:t>
            </a:r>
            <a:r>
              <a:rPr lang="en-US" altLang="zh-TW" dirty="0">
                <a:solidFill>
                  <a:srgbClr val="011C5F"/>
                </a:solidFill>
                <a:latin typeface="+mj-lt"/>
                <a:ea typeface="標楷體" pitchFamily="65" charset="-120"/>
              </a:rPr>
              <a:t>○○</a:t>
            </a:r>
            <a:r>
              <a:rPr lang="zh-TW" altLang="en-US" dirty="0">
                <a:solidFill>
                  <a:srgbClr val="011C5F"/>
                </a:solidFill>
                <a:latin typeface="+mj-lt"/>
                <a:ea typeface="標楷體" pitchFamily="65" charset="-120"/>
              </a:rPr>
              <a:t>月</a:t>
            </a:r>
            <a:r>
              <a:rPr lang="en-US" altLang="zh-TW" dirty="0">
                <a:solidFill>
                  <a:srgbClr val="011C5F"/>
                </a:solidFill>
                <a:latin typeface="+mj-lt"/>
                <a:ea typeface="標楷體" pitchFamily="65" charset="-120"/>
              </a:rPr>
              <a:t>○○</a:t>
            </a:r>
            <a:r>
              <a:rPr lang="zh-TW" altLang="en-US" dirty="0">
                <a:solidFill>
                  <a:srgbClr val="011C5F"/>
                </a:solidFill>
                <a:latin typeface="+mj-lt"/>
                <a:ea typeface="標楷體" pitchFamily="65" charset="-120"/>
              </a:rPr>
              <a:t>日</a:t>
            </a:r>
          </a:p>
        </p:txBody>
      </p:sp>
      <p:sp>
        <p:nvSpPr>
          <p:cNvPr id="8198" name="Rectangle 8"/>
          <p:cNvSpPr>
            <a:spLocks noChangeArrowheads="1"/>
          </p:cNvSpPr>
          <p:nvPr/>
        </p:nvSpPr>
        <p:spPr bwMode="auto">
          <a:xfrm>
            <a:off x="2195513" y="4843463"/>
            <a:ext cx="48910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 defTabSz="762000" eaLnBrk="0" hangingPunct="0"/>
            <a:r>
              <a:rPr lang="en-US" altLang="zh-TW" dirty="0">
                <a:solidFill>
                  <a:srgbClr val="011C5F"/>
                </a:solidFill>
                <a:latin typeface="+mj-lt"/>
                <a:ea typeface="標楷體" pitchFamily="65" charset="-120"/>
              </a:rPr>
              <a:t>○○○○○</a:t>
            </a:r>
            <a:r>
              <a:rPr lang="zh-TW" altLang="en-US" sz="2400" dirty="0">
                <a:solidFill>
                  <a:srgbClr val="011C5F"/>
                </a:solidFill>
                <a:latin typeface="+mj-lt"/>
                <a:ea typeface="標楷體" pitchFamily="65" charset="-120"/>
              </a:rPr>
              <a:t>股份有限公司</a:t>
            </a:r>
          </a:p>
        </p:txBody>
      </p:sp>
      <p:sp>
        <p:nvSpPr>
          <p:cNvPr id="8199" name="Rectangle 9"/>
          <p:cNvSpPr>
            <a:spLocks noChangeArrowheads="1"/>
          </p:cNvSpPr>
          <p:nvPr/>
        </p:nvSpPr>
        <p:spPr bwMode="auto">
          <a:xfrm>
            <a:off x="3186113" y="6021388"/>
            <a:ext cx="35337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defTabSz="762000" eaLnBrk="0" hangingPunct="0"/>
            <a:r>
              <a:rPr lang="zh-TW" altLang="en-US">
                <a:solidFill>
                  <a:srgbClr val="000000"/>
                </a:solidFill>
                <a:latin typeface="+mj-lt"/>
                <a:ea typeface="標楷體" pitchFamily="65" charset="-120"/>
              </a:rPr>
              <a:t>中華民國 </a:t>
            </a:r>
            <a:r>
              <a:rPr lang="en-US" altLang="zh-TW">
                <a:solidFill>
                  <a:srgbClr val="011C5F"/>
                </a:solidFill>
                <a:latin typeface="+mj-lt"/>
                <a:ea typeface="標楷體" pitchFamily="65" charset="-120"/>
              </a:rPr>
              <a:t>○○○</a:t>
            </a:r>
            <a:r>
              <a:rPr lang="zh-TW" altLang="en-US">
                <a:solidFill>
                  <a:srgbClr val="000000"/>
                </a:solidFill>
                <a:latin typeface="+mj-lt"/>
                <a:ea typeface="標楷體" pitchFamily="65" charset="-120"/>
              </a:rPr>
              <a:t>年</a:t>
            </a:r>
            <a:r>
              <a:rPr lang="en-US" altLang="zh-TW">
                <a:solidFill>
                  <a:srgbClr val="011C5F"/>
                </a:solidFill>
                <a:latin typeface="+mj-lt"/>
                <a:ea typeface="標楷體" pitchFamily="65" charset="-120"/>
              </a:rPr>
              <a:t>○○</a:t>
            </a:r>
            <a:r>
              <a:rPr lang="zh-TW" altLang="en-US">
                <a:solidFill>
                  <a:srgbClr val="000000"/>
                </a:solidFill>
                <a:latin typeface="+mj-lt"/>
                <a:ea typeface="標楷體" pitchFamily="65" charset="-120"/>
              </a:rPr>
              <a:t>月</a:t>
            </a:r>
            <a:r>
              <a:rPr lang="en-US" altLang="zh-TW">
                <a:solidFill>
                  <a:srgbClr val="011C5F"/>
                </a:solidFill>
                <a:latin typeface="+mj-lt"/>
                <a:ea typeface="標楷體" pitchFamily="65" charset="-120"/>
              </a:rPr>
              <a:t>○○</a:t>
            </a:r>
            <a:r>
              <a:rPr lang="zh-TW" altLang="en-US">
                <a:solidFill>
                  <a:srgbClr val="000000"/>
                </a:solidFill>
                <a:latin typeface="+mj-lt"/>
                <a:ea typeface="標楷體" pitchFamily="65" charset="-120"/>
              </a:rPr>
              <a:t>日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 txBox="1">
            <a:spLocks noChangeArrowheads="1"/>
          </p:cNvSpPr>
          <p:nvPr/>
        </p:nvSpPr>
        <p:spPr bwMode="auto">
          <a:xfrm>
            <a:off x="323850" y="1124744"/>
            <a:ext cx="7632700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6000" rIns="36000"/>
          <a:lstStyle/>
          <a:p>
            <a:pPr marL="342900" indent="-342900">
              <a:lnSpc>
                <a:spcPct val="110000"/>
              </a:lnSpc>
              <a:spcBef>
                <a:spcPts val="400"/>
              </a:spcBef>
              <a:buClr>
                <a:schemeClr val="bg1"/>
              </a:buClr>
              <a:buFont typeface="Arial" charset="0"/>
              <a:buChar char="•"/>
              <a:defRPr/>
            </a:pPr>
            <a:r>
              <a:rPr lang="en-US" altLang="zh-TW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ea typeface="標楷體" pitchFamily="65" charset="-120"/>
              </a:rPr>
              <a:t>(</a:t>
            </a:r>
            <a:r>
              <a:rPr lang="zh-TW" altLang="en-US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ea typeface="標楷體" pitchFamily="65" charset="-120"/>
              </a:rPr>
              <a:t>請詳述入會費或註冊費預估費用、會議參與趟次、形式與差旅估算等</a:t>
            </a:r>
            <a:r>
              <a:rPr lang="en-US" altLang="zh-TW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ea typeface="標楷體" pitchFamily="65" charset="-120"/>
              </a:rPr>
              <a:t>)</a:t>
            </a:r>
            <a:endParaRPr kumimoji="0" lang="en-US" altLang="zh-TW" sz="2400" dirty="0">
              <a:solidFill>
                <a:schemeClr val="bg2">
                  <a:lumMod val="75000"/>
                </a:schemeClr>
              </a:solidFill>
              <a:latin typeface="標楷體" pitchFamily="65" charset="-12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8" name="Rectangle 30"/>
          <p:cNvSpPr>
            <a:spLocks noGrp="1" noChangeArrowheads="1"/>
          </p:cNvSpPr>
          <p:nvPr>
            <p:ph type="title"/>
          </p:nvPr>
        </p:nvSpPr>
        <p:spPr>
          <a:xfrm>
            <a:off x="1331640" y="27782"/>
            <a:ext cx="7812359" cy="850900"/>
          </a:xfrm>
        </p:spPr>
        <p:txBody>
          <a:bodyPr anchor="ctr"/>
          <a:lstStyle/>
          <a:p>
            <a:pPr algn="l" latinLnBrk="1">
              <a:lnSpc>
                <a:spcPct val="90000"/>
              </a:lnSpc>
              <a:defRPr/>
            </a:pPr>
            <a:r>
              <a:rPr lang="en-US" altLang="zh-TW" sz="2800" b="1" dirty="0">
                <a:latin typeface="Times New Roman" pitchFamily="18" charset="0"/>
                <a:ea typeface="標楷體" pitchFamily="65" charset="-120"/>
              </a:rPr>
              <a:t>4.2</a:t>
            </a:r>
            <a:r>
              <a:rPr lang="zh-TW" altLang="en-US" sz="2800" b="1" dirty="0">
                <a:latin typeface="Times New Roman" pitchFamily="18" charset="0"/>
                <a:ea typeface="標楷體" pitchFamily="65" charset="-120"/>
              </a:rPr>
              <a:t> 投入經費預估與說明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BAE17C2B-E5B6-4AA2-9869-FD9C8CD6E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0DAE81-7C09-4C2A-A7D1-29969DCE133B}" type="slidenum">
              <a:rPr lang="en-US" altLang="zh-TW" smtClean="0"/>
              <a:pPr>
                <a:defRPr/>
              </a:pPr>
              <a:t>10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054226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 txBox="1">
            <a:spLocks noChangeArrowheads="1"/>
          </p:cNvSpPr>
          <p:nvPr/>
        </p:nvSpPr>
        <p:spPr bwMode="auto">
          <a:xfrm>
            <a:off x="323850" y="1124744"/>
            <a:ext cx="7632700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6000" rIns="36000"/>
          <a:lstStyle/>
          <a:p>
            <a:pPr marL="342900" indent="-342900">
              <a:lnSpc>
                <a:spcPct val="110000"/>
              </a:lnSpc>
              <a:spcBef>
                <a:spcPts val="400"/>
              </a:spcBef>
              <a:buClr>
                <a:schemeClr val="bg1"/>
              </a:buClr>
              <a:buFont typeface="Arial" charset="0"/>
              <a:buChar char="•"/>
              <a:defRPr/>
            </a:pPr>
            <a:r>
              <a:rPr lang="en-US" altLang="zh-TW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ea typeface="標楷體" pitchFamily="65" charset="-120"/>
              </a:rPr>
              <a:t>(</a:t>
            </a:r>
            <a:r>
              <a:rPr lang="zh-TW" altLang="en-US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ea typeface="標楷體" pitchFamily="65" charset="-120"/>
              </a:rPr>
              <a:t>若有學界專家等合作方案者，請說明合作對象簡歷</a:t>
            </a:r>
            <a:r>
              <a:rPr lang="en-US" altLang="zh-TW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ea typeface="標楷體" pitchFamily="65" charset="-120"/>
              </a:rPr>
              <a:t>)</a:t>
            </a:r>
          </a:p>
          <a:p>
            <a:pPr marL="342900" indent="-342900">
              <a:lnSpc>
                <a:spcPct val="110000"/>
              </a:lnSpc>
              <a:spcBef>
                <a:spcPts val="400"/>
              </a:spcBef>
              <a:buClr>
                <a:schemeClr val="bg1"/>
              </a:buClr>
              <a:buFont typeface="Arial" charset="0"/>
              <a:buChar char="•"/>
              <a:defRPr/>
            </a:pPr>
            <a:endParaRPr kumimoji="0" lang="en-US" altLang="zh-TW" sz="2400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268287" indent="-342900">
              <a:lnSpc>
                <a:spcPct val="110000"/>
              </a:lnSpc>
              <a:spcBef>
                <a:spcPts val="400"/>
              </a:spcBef>
              <a:buClr>
                <a:schemeClr val="bg1"/>
              </a:buClr>
              <a:buFont typeface="Arial" charset="0"/>
              <a:buChar char="•"/>
              <a:defRPr/>
            </a:pPr>
            <a:r>
              <a:rPr kumimoji="0" lang="en-US" altLang="zh-TW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※</a:t>
            </a:r>
            <a:r>
              <a:rPr kumimoji="0" lang="zh-TW" altLang="en-US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投入技術類領域人力、邀請專業人員納入合作夥伴</a:t>
            </a:r>
            <a:endParaRPr kumimoji="0" lang="en-US" altLang="zh-TW" sz="2400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268287" indent="-342900">
              <a:lnSpc>
                <a:spcPct val="110000"/>
              </a:lnSpc>
              <a:spcBef>
                <a:spcPts val="400"/>
              </a:spcBef>
              <a:buClr>
                <a:schemeClr val="bg1"/>
              </a:buClr>
              <a:buFont typeface="Arial" charset="0"/>
              <a:buChar char="•"/>
              <a:defRPr/>
            </a:pPr>
            <a:r>
              <a:rPr kumimoji="0" lang="zh-TW" altLang="en-US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   規劃者，列入加分項目。</a:t>
            </a:r>
            <a:endParaRPr kumimoji="0" lang="en-US" altLang="zh-TW" sz="2400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8" name="Rectangle 30"/>
          <p:cNvSpPr>
            <a:spLocks noGrp="1" noChangeArrowheads="1"/>
          </p:cNvSpPr>
          <p:nvPr>
            <p:ph type="title"/>
          </p:nvPr>
        </p:nvSpPr>
        <p:spPr>
          <a:xfrm>
            <a:off x="1331640" y="27782"/>
            <a:ext cx="7812359" cy="850900"/>
          </a:xfrm>
        </p:spPr>
        <p:txBody>
          <a:bodyPr anchor="ctr"/>
          <a:lstStyle/>
          <a:p>
            <a:pPr algn="l" latinLnBrk="1">
              <a:lnSpc>
                <a:spcPct val="90000"/>
              </a:lnSpc>
              <a:defRPr/>
            </a:pPr>
            <a:r>
              <a:rPr lang="en-US" altLang="zh-TW" sz="2800" b="1" dirty="0">
                <a:latin typeface="Times New Roman" pitchFamily="18" charset="0"/>
                <a:ea typeface="標楷體" pitchFamily="65" charset="-120"/>
              </a:rPr>
              <a:t>4.3</a:t>
            </a:r>
            <a:r>
              <a:rPr lang="zh-TW" altLang="en-US" sz="2800" b="1" dirty="0">
                <a:latin typeface="Times New Roman" pitchFamily="18" charset="0"/>
                <a:ea typeface="標楷體" pitchFamily="65" charset="-120"/>
              </a:rPr>
              <a:t> 人力配置及簡歷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385BDF71-4A4D-46BD-833F-98D12E87B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0DAE81-7C09-4C2A-A7D1-29969DCE133B}" type="slidenum">
              <a:rPr lang="en-US" altLang="zh-TW" smtClean="0"/>
              <a:pPr>
                <a:defRPr/>
              </a:pPr>
              <a:t>11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667906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548680"/>
          </a:xfrm>
        </p:spPr>
        <p:txBody>
          <a:bodyPr/>
          <a:lstStyle/>
          <a:p>
            <a:pPr eaLnBrk="1" hangingPunct="1"/>
            <a:r>
              <a:rPr lang="zh-TW" altLang="en-US" sz="3600" b="1" dirty="0">
                <a:latin typeface="Times New Roman" pitchFamily="18" charset="0"/>
                <a:ea typeface="標楷體" pitchFamily="65" charset="-120"/>
              </a:rPr>
              <a:t>簡報大綱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42744" y="980728"/>
            <a:ext cx="9108504" cy="532859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zh-TW" sz="2400" dirty="0">
                <a:latin typeface="Times New Roman" pitchFamily="18" charset="0"/>
                <a:ea typeface="標楷體" pitchFamily="65" charset="-120"/>
              </a:rPr>
              <a:t>1</a:t>
            </a:r>
            <a:r>
              <a:rPr lang="zh-TW" altLang="en-US" sz="2400" dirty="0">
                <a:latin typeface="Times New Roman" pitchFamily="18" charset="0"/>
                <a:ea typeface="標楷體" pitchFamily="65" charset="-120"/>
              </a:rPr>
              <a:t>、公司簡介</a:t>
            </a:r>
            <a:endParaRPr lang="en-US" altLang="zh-TW" sz="2400" dirty="0">
              <a:latin typeface="Times New Roman" pitchFamily="18" charset="0"/>
              <a:ea typeface="標楷體" pitchFamily="65" charset="-120"/>
            </a:endParaRPr>
          </a:p>
          <a:p>
            <a:pPr marL="92075" indent="0" eaLnBrk="1" hangingPunct="1">
              <a:lnSpc>
                <a:spcPct val="80000"/>
              </a:lnSpc>
              <a:buNone/>
              <a:defRPr/>
            </a:pPr>
            <a:r>
              <a:rPr lang="en-US" altLang="zh-TW" sz="2000" dirty="0">
                <a:latin typeface="Times New Roman" pitchFamily="18" charset="0"/>
                <a:ea typeface="標楷體" pitchFamily="65" charset="-120"/>
              </a:rPr>
              <a:t>1.1</a:t>
            </a:r>
            <a:r>
              <a:rPr lang="zh-TW" altLang="en-US" sz="2000" dirty="0">
                <a:latin typeface="Times New Roman" pitchFamily="18" charset="0"/>
                <a:ea typeface="標楷體" pitchFamily="65" charset="-120"/>
              </a:rPr>
              <a:t> 公司基本資料</a:t>
            </a:r>
            <a:endParaRPr lang="en-US" altLang="zh-TW" sz="2000" dirty="0">
              <a:latin typeface="Times New Roman" pitchFamily="18" charset="0"/>
              <a:ea typeface="標楷體" pitchFamily="65" charset="-120"/>
            </a:endParaRPr>
          </a:p>
          <a:p>
            <a:pPr marL="92075" indent="0" eaLnBrk="1" hangingPunct="1">
              <a:lnSpc>
                <a:spcPct val="80000"/>
              </a:lnSpc>
              <a:buNone/>
              <a:defRPr/>
            </a:pPr>
            <a:r>
              <a:rPr lang="en-US" altLang="zh-TW" sz="2000" dirty="0">
                <a:latin typeface="Times New Roman" pitchFamily="18" charset="0"/>
                <a:ea typeface="標楷體" pitchFamily="65" charset="-120"/>
              </a:rPr>
              <a:t>1.2</a:t>
            </a:r>
            <a:r>
              <a:rPr lang="zh-TW" altLang="en-US" sz="2000" dirty="0">
                <a:latin typeface="Times New Roman" pitchFamily="18" charset="0"/>
                <a:ea typeface="標楷體" pitchFamily="65" charset="-120"/>
              </a:rPr>
              <a:t> 業務簡介</a:t>
            </a:r>
            <a:r>
              <a:rPr lang="en-US" altLang="zh-TW" sz="2000" dirty="0">
                <a:latin typeface="Times New Roman" pitchFamily="18" charset="0"/>
                <a:ea typeface="標楷體" pitchFamily="65" charset="-120"/>
              </a:rPr>
              <a:t>(</a:t>
            </a:r>
            <a:r>
              <a:rPr lang="zh-TW" altLang="en-US" sz="2000" dirty="0">
                <a:latin typeface="Times New Roman" pitchFamily="18" charset="0"/>
                <a:ea typeface="標楷體" pitchFamily="65" charset="-120"/>
              </a:rPr>
              <a:t>包含公司核心技術、產品或服務</a:t>
            </a:r>
            <a:r>
              <a:rPr lang="en-US" altLang="zh-TW" sz="2000" dirty="0">
                <a:latin typeface="Times New Roman" pitchFamily="18" charset="0"/>
                <a:ea typeface="標楷體" pitchFamily="65" charset="-120"/>
              </a:rPr>
              <a:t>)</a:t>
            </a:r>
          </a:p>
          <a:p>
            <a:pPr marL="92075" indent="0" eaLnBrk="1" hangingPunct="1">
              <a:lnSpc>
                <a:spcPct val="80000"/>
              </a:lnSpc>
              <a:buNone/>
              <a:defRPr/>
            </a:pPr>
            <a:r>
              <a:rPr lang="en-US" altLang="zh-TW" sz="2000" dirty="0">
                <a:latin typeface="Times New Roman" pitchFamily="18" charset="0"/>
                <a:ea typeface="標楷體" pitchFamily="65" charset="-120"/>
              </a:rPr>
              <a:t>1.3</a:t>
            </a:r>
            <a:r>
              <a:rPr lang="zh-TW" altLang="en-US" sz="2000" dirty="0">
                <a:latin typeface="Times New Roman" pitchFamily="18" charset="0"/>
                <a:ea typeface="標楷體" pitchFamily="65" charset="-120"/>
              </a:rPr>
              <a:t> 未來投入</a:t>
            </a:r>
            <a:r>
              <a:rPr lang="en-US" altLang="zh-TW" sz="2000" dirty="0">
                <a:latin typeface="Times New Roman" pitchFamily="18" charset="0"/>
                <a:ea typeface="標楷體" pitchFamily="65" charset="-120"/>
              </a:rPr>
              <a:t>6G</a:t>
            </a:r>
            <a:r>
              <a:rPr lang="zh-TW" altLang="en-US" sz="2000" dirty="0">
                <a:latin typeface="Times New Roman" pitchFamily="18" charset="0"/>
                <a:ea typeface="標楷體" pitchFamily="65" charset="-120"/>
              </a:rPr>
              <a:t>領域之相關研究規劃</a:t>
            </a:r>
            <a:endParaRPr lang="en-US" altLang="zh-TW" sz="2000" dirty="0">
              <a:latin typeface="Times New Roman" pitchFamily="18" charset="0"/>
              <a:ea typeface="標楷體" pitchFamily="65" charset="-120"/>
            </a:endParaRPr>
          </a:p>
          <a:p>
            <a:pPr marL="173037" indent="0" eaLnBrk="1" hangingPunct="1">
              <a:lnSpc>
                <a:spcPct val="80000"/>
              </a:lnSpc>
              <a:buNone/>
              <a:defRPr/>
            </a:pPr>
            <a:endParaRPr lang="en-US" altLang="zh-TW" sz="2000" dirty="0">
              <a:latin typeface="Times New Roman" pitchFamily="18" charset="0"/>
              <a:ea typeface="標楷體" pitchFamily="65" charset="-12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zh-TW" sz="2400" dirty="0">
                <a:latin typeface="Times New Roman" pitchFamily="18" charset="0"/>
                <a:ea typeface="標楷體" pitchFamily="65" charset="-120"/>
              </a:rPr>
              <a:t>2</a:t>
            </a:r>
            <a:r>
              <a:rPr lang="zh-TW" altLang="en-US" sz="2400" dirty="0">
                <a:latin typeface="Times New Roman" pitchFamily="18" charset="0"/>
                <a:ea typeface="標楷體" pitchFamily="65" charset="-120"/>
              </a:rPr>
              <a:t>、國際組織參與規劃</a:t>
            </a:r>
          </a:p>
          <a:p>
            <a:pPr marL="92075" indent="0" eaLnBrk="1" hangingPunct="1">
              <a:lnSpc>
                <a:spcPct val="80000"/>
              </a:lnSpc>
              <a:buNone/>
              <a:defRPr/>
            </a:pPr>
            <a:r>
              <a:rPr lang="en-US" altLang="zh-TW" sz="2000" dirty="0">
                <a:latin typeface="Times New Roman" pitchFamily="18" charset="0"/>
                <a:ea typeface="標楷體" pitchFamily="65" charset="-120"/>
              </a:rPr>
              <a:t>2.1</a:t>
            </a:r>
            <a:r>
              <a:rPr lang="zh-TW" altLang="en-US" sz="2000" dirty="0">
                <a:latin typeface="Times New Roman" pitchFamily="18" charset="0"/>
                <a:ea typeface="標楷體" pitchFamily="65" charset="-120"/>
              </a:rPr>
              <a:t> 國際組織特性說明</a:t>
            </a:r>
            <a:endParaRPr lang="en-US" altLang="zh-TW" sz="2000" dirty="0">
              <a:latin typeface="Times New Roman" pitchFamily="18" charset="0"/>
              <a:ea typeface="標楷體" pitchFamily="65" charset="-120"/>
            </a:endParaRPr>
          </a:p>
          <a:p>
            <a:pPr marL="92075" indent="0" eaLnBrk="1" hangingPunct="1">
              <a:lnSpc>
                <a:spcPct val="80000"/>
              </a:lnSpc>
              <a:buNone/>
              <a:defRPr/>
            </a:pPr>
            <a:r>
              <a:rPr lang="en-US" altLang="zh-TW" sz="2000" dirty="0">
                <a:latin typeface="Times New Roman" pitchFamily="18" charset="0"/>
                <a:ea typeface="標楷體" pitchFamily="65" charset="-120"/>
              </a:rPr>
              <a:t>2.2</a:t>
            </a:r>
            <a:r>
              <a:rPr lang="zh-TW" altLang="en-US" sz="2000" dirty="0">
                <a:latin typeface="Times New Roman" pitchFamily="18" charset="0"/>
                <a:ea typeface="標楷體" pitchFamily="65" charset="-120"/>
              </a:rPr>
              <a:t> 國際組織參與規劃</a:t>
            </a:r>
            <a:endParaRPr lang="en-US" altLang="zh-TW" sz="2000" dirty="0">
              <a:latin typeface="Times New Roman" pitchFamily="18" charset="0"/>
              <a:ea typeface="標楷體" pitchFamily="65" charset="-120"/>
            </a:endParaRPr>
          </a:p>
          <a:p>
            <a:pPr marL="173037" indent="0" eaLnBrk="1" hangingPunct="1">
              <a:lnSpc>
                <a:spcPct val="80000"/>
              </a:lnSpc>
              <a:buNone/>
              <a:defRPr/>
            </a:pPr>
            <a:endParaRPr lang="en-US" altLang="zh-TW" sz="2000" dirty="0">
              <a:latin typeface="Times New Roman" pitchFamily="18" charset="0"/>
              <a:ea typeface="標楷體" pitchFamily="65" charset="-120"/>
            </a:endParaRPr>
          </a:p>
          <a:p>
            <a:pPr eaLnBrk="1" hangingPunct="1">
              <a:lnSpc>
                <a:spcPct val="80000"/>
              </a:lnSpc>
              <a:buNone/>
              <a:defRPr/>
            </a:pPr>
            <a:r>
              <a:rPr lang="en-US" altLang="zh-TW" sz="2400" dirty="0">
                <a:latin typeface="Times New Roman" pitchFamily="18" charset="0"/>
                <a:ea typeface="標楷體" pitchFamily="65" charset="-120"/>
              </a:rPr>
              <a:t>3</a:t>
            </a:r>
            <a:r>
              <a:rPr lang="zh-TW" altLang="en-US" sz="2400" dirty="0">
                <a:latin typeface="Times New Roman" pitchFamily="18" charset="0"/>
                <a:ea typeface="標楷體" pitchFamily="65" charset="-120"/>
              </a:rPr>
              <a:t>、預期效益</a:t>
            </a:r>
            <a:endParaRPr lang="en-US" altLang="zh-TW" sz="2400" dirty="0">
              <a:latin typeface="Times New Roman" pitchFamily="18" charset="0"/>
              <a:ea typeface="標楷體" pitchFamily="65" charset="-120"/>
            </a:endParaRPr>
          </a:p>
          <a:p>
            <a:pPr marL="442913" indent="0" eaLnBrk="1" hangingPunct="1">
              <a:lnSpc>
                <a:spcPct val="80000"/>
              </a:lnSpc>
              <a:buNone/>
              <a:defRPr/>
            </a:pPr>
            <a:r>
              <a:rPr lang="zh-TW" altLang="zh-TW" sz="2000" dirty="0">
                <a:latin typeface="Times New Roman" pitchFamily="18" charset="0"/>
                <a:ea typeface="標楷體" pitchFamily="65" charset="-120"/>
              </a:rPr>
              <a:t>未來成果擴散回饋之構想規劃</a:t>
            </a:r>
            <a:endParaRPr lang="en-US" altLang="zh-TW" sz="2000" dirty="0">
              <a:latin typeface="Times New Roman" pitchFamily="18" charset="0"/>
              <a:ea typeface="標楷體" pitchFamily="65" charset="-120"/>
            </a:endParaRPr>
          </a:p>
          <a:p>
            <a:pPr marL="628650" indent="0" eaLnBrk="1" hangingPunct="1">
              <a:lnSpc>
                <a:spcPct val="80000"/>
              </a:lnSpc>
              <a:buNone/>
              <a:defRPr/>
            </a:pPr>
            <a:endParaRPr lang="en-US" altLang="zh-TW" sz="2400" dirty="0">
              <a:latin typeface="Times New Roman" pitchFamily="18" charset="0"/>
              <a:ea typeface="標楷體" pitchFamily="65" charset="-120"/>
            </a:endParaRPr>
          </a:p>
          <a:p>
            <a:pPr eaLnBrk="1" hangingPunct="1">
              <a:lnSpc>
                <a:spcPct val="80000"/>
              </a:lnSpc>
              <a:buNone/>
              <a:defRPr/>
            </a:pPr>
            <a:r>
              <a:rPr lang="en-US" altLang="zh-TW" sz="2400" dirty="0">
                <a:latin typeface="Times New Roman" pitchFamily="18" charset="0"/>
                <a:ea typeface="標楷體" pitchFamily="65" charset="-120"/>
              </a:rPr>
              <a:t>4</a:t>
            </a:r>
            <a:r>
              <a:rPr lang="zh-TW" altLang="en-US" sz="2400" dirty="0">
                <a:latin typeface="Times New Roman" pitchFamily="18" charset="0"/>
                <a:ea typeface="標楷體" pitchFamily="65" charset="-120"/>
              </a:rPr>
              <a:t>、專案管控規劃</a:t>
            </a:r>
            <a:endParaRPr lang="en-US" altLang="zh-TW" sz="2400" dirty="0">
              <a:latin typeface="Times New Roman" pitchFamily="18" charset="0"/>
              <a:ea typeface="標楷體" pitchFamily="65" charset="-120"/>
            </a:endParaRPr>
          </a:p>
          <a:p>
            <a:pPr marL="92075" indent="0" eaLnBrk="1" hangingPunct="1">
              <a:lnSpc>
                <a:spcPct val="80000"/>
              </a:lnSpc>
              <a:buNone/>
              <a:defRPr/>
            </a:pPr>
            <a:r>
              <a:rPr lang="en-US" altLang="zh-TW" sz="2000" dirty="0">
                <a:latin typeface="Times New Roman" pitchFamily="18" charset="0"/>
                <a:ea typeface="標楷體" pitchFamily="65" charset="-120"/>
              </a:rPr>
              <a:t>4.1</a:t>
            </a:r>
            <a:r>
              <a:rPr lang="zh-TW" altLang="en-US" sz="2000" dirty="0">
                <a:latin typeface="Times New Roman" pitchFamily="18" charset="0"/>
                <a:ea typeface="標楷體" pitchFamily="65" charset="-120"/>
              </a:rPr>
              <a:t> 執行進度規劃及查核點說明</a:t>
            </a:r>
            <a:endParaRPr lang="en-US" altLang="zh-TW" sz="2000" dirty="0">
              <a:latin typeface="Times New Roman" pitchFamily="18" charset="0"/>
              <a:ea typeface="標楷體" pitchFamily="65" charset="-120"/>
            </a:endParaRPr>
          </a:p>
          <a:p>
            <a:pPr marL="534988" indent="-442913" eaLnBrk="1" hangingPunct="1">
              <a:lnSpc>
                <a:spcPct val="80000"/>
              </a:lnSpc>
              <a:buNone/>
              <a:defRPr/>
            </a:pPr>
            <a:r>
              <a:rPr lang="en-US" altLang="zh-TW" sz="2000" dirty="0">
                <a:latin typeface="Times New Roman" pitchFamily="18" charset="0"/>
                <a:ea typeface="標楷體" pitchFamily="65" charset="-120"/>
              </a:rPr>
              <a:t>4.2</a:t>
            </a:r>
            <a:r>
              <a:rPr lang="zh-TW" altLang="en-US" sz="2000" dirty="0">
                <a:latin typeface="Times New Roman" pitchFamily="18" charset="0"/>
                <a:ea typeface="標楷體" pitchFamily="65" charset="-120"/>
              </a:rPr>
              <a:t> 投入經費預估與說明</a:t>
            </a:r>
            <a:r>
              <a:rPr lang="en-US" altLang="zh-TW" sz="2000" dirty="0">
                <a:latin typeface="Times New Roman" pitchFamily="18" charset="0"/>
                <a:ea typeface="標楷體" pitchFamily="65" charset="-120"/>
              </a:rPr>
              <a:t>(</a:t>
            </a:r>
            <a:r>
              <a:rPr lang="zh-TW" altLang="en-US" sz="2000" dirty="0">
                <a:latin typeface="Times New Roman" pitchFamily="18" charset="0"/>
                <a:ea typeface="標楷體" pitchFamily="65" charset="-120"/>
              </a:rPr>
              <a:t>請詳述入會費或註冊費預估費用、會議參與趟次、形式與差旅估算</a:t>
            </a:r>
            <a:r>
              <a:rPr lang="en-US" altLang="zh-TW" sz="2000" dirty="0">
                <a:latin typeface="Times New Roman" pitchFamily="18" charset="0"/>
                <a:ea typeface="標楷體" pitchFamily="65" charset="-120"/>
              </a:rPr>
              <a:t>)</a:t>
            </a:r>
          </a:p>
          <a:p>
            <a:pPr marL="92075" indent="0" eaLnBrk="1" hangingPunct="1">
              <a:lnSpc>
                <a:spcPct val="80000"/>
              </a:lnSpc>
              <a:buNone/>
              <a:defRPr/>
            </a:pPr>
            <a:r>
              <a:rPr lang="en-US" altLang="zh-TW" sz="2000" dirty="0">
                <a:latin typeface="Times New Roman" pitchFamily="18" charset="0"/>
                <a:ea typeface="標楷體" pitchFamily="65" charset="-120"/>
              </a:rPr>
              <a:t>4.3</a:t>
            </a:r>
            <a:r>
              <a:rPr lang="zh-TW" altLang="en-US" sz="2000" dirty="0">
                <a:latin typeface="Times New Roman" pitchFamily="18" charset="0"/>
                <a:ea typeface="標楷體" pitchFamily="65" charset="-120"/>
              </a:rPr>
              <a:t> 人力配置及簡歷</a:t>
            </a:r>
            <a:r>
              <a:rPr lang="en-US" altLang="zh-TW" sz="2000" dirty="0">
                <a:latin typeface="Times New Roman" pitchFamily="18" charset="0"/>
                <a:ea typeface="標楷體" pitchFamily="65" charset="-120"/>
              </a:rPr>
              <a:t>(</a:t>
            </a:r>
            <a:r>
              <a:rPr lang="zh-TW" altLang="en-US" sz="2000" dirty="0">
                <a:latin typeface="Times New Roman" pitchFamily="18" charset="0"/>
                <a:ea typeface="標楷體" pitchFamily="65" charset="-120"/>
              </a:rPr>
              <a:t>若有學界專家等合作方案者，請說明合作對象簡歷</a:t>
            </a:r>
            <a:r>
              <a:rPr lang="en-US" altLang="zh-TW" sz="2000" dirty="0">
                <a:latin typeface="Times New Roman" pitchFamily="18" charset="0"/>
                <a:ea typeface="標楷體" pitchFamily="65" charset="-120"/>
              </a:rPr>
              <a:t>)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altLang="zh-TW" sz="2000" dirty="0"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2775A308-3247-4959-9A82-3678199A1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AFB8EA-4347-412F-920D-CDD0E2475204}" type="slidenum">
              <a:rPr lang="en-US" altLang="zh-TW" smtClean="0"/>
              <a:pPr>
                <a:defRPr/>
              </a:pPr>
              <a:t>2</a:t>
            </a:fld>
            <a:endParaRPr lang="en-US" altLang="zh-TW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 txBox="1">
            <a:spLocks noChangeArrowheads="1"/>
          </p:cNvSpPr>
          <p:nvPr/>
        </p:nvSpPr>
        <p:spPr bwMode="auto">
          <a:xfrm>
            <a:off x="323528" y="1124744"/>
            <a:ext cx="7632700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6000" rIns="36000"/>
          <a:lstStyle/>
          <a:p>
            <a:pPr marL="342900" indent="-342900">
              <a:lnSpc>
                <a:spcPct val="110000"/>
              </a:lnSpc>
              <a:spcBef>
                <a:spcPts val="400"/>
              </a:spcBef>
              <a:buClr>
                <a:schemeClr val="bg1"/>
              </a:buClr>
              <a:buFont typeface="Arial" charset="0"/>
              <a:buChar char="•"/>
              <a:defRPr/>
            </a:pPr>
            <a:r>
              <a:rPr kumimoji="0" lang="zh-TW" altLang="en-US" sz="2400" dirty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公司名稱：</a:t>
            </a:r>
            <a:endParaRPr kumimoji="0" lang="zh-TW" altLang="en-US" sz="2400" dirty="0">
              <a:solidFill>
                <a:srgbClr val="0000FF"/>
              </a:solidFill>
              <a:latin typeface="標楷體" pitchFamily="65" charset="-120"/>
              <a:ea typeface="標楷體" pitchFamily="65" charset="-120"/>
              <a:cs typeface="Times New Roman" pitchFamily="18" charset="0"/>
            </a:endParaRPr>
          </a:p>
          <a:p>
            <a:pPr marL="342900" indent="-342900">
              <a:lnSpc>
                <a:spcPct val="110000"/>
              </a:lnSpc>
              <a:spcBef>
                <a:spcPts val="400"/>
              </a:spcBef>
              <a:buClr>
                <a:schemeClr val="bg1"/>
              </a:buClr>
              <a:buFont typeface="Arial" charset="0"/>
              <a:buChar char="•"/>
              <a:defRPr/>
            </a:pPr>
            <a:r>
              <a:rPr kumimoji="0" lang="zh-TW" altLang="en-US" sz="2400" dirty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創立日期：</a:t>
            </a:r>
            <a:endParaRPr kumimoji="0" lang="zh-TW" altLang="en-US" sz="2400" dirty="0">
              <a:solidFill>
                <a:srgbClr val="0000FF"/>
              </a:solidFill>
              <a:latin typeface="標楷體" pitchFamily="65" charset="-120"/>
              <a:ea typeface="標楷體" pitchFamily="65" charset="-120"/>
              <a:cs typeface="Times New Roman" pitchFamily="18" charset="0"/>
            </a:endParaRPr>
          </a:p>
          <a:p>
            <a:pPr marL="342900" indent="-342900">
              <a:lnSpc>
                <a:spcPct val="110000"/>
              </a:lnSpc>
              <a:spcBef>
                <a:spcPts val="400"/>
              </a:spcBef>
              <a:buClr>
                <a:schemeClr val="bg1"/>
              </a:buClr>
              <a:buFont typeface="Arial" charset="0"/>
              <a:buChar char="•"/>
              <a:defRPr/>
            </a:pPr>
            <a:r>
              <a:rPr kumimoji="0" lang="zh-TW" altLang="en-US" sz="2400" dirty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實收資本額：新台幣       仟元 </a:t>
            </a:r>
          </a:p>
          <a:p>
            <a:pPr marL="342900" indent="-342900">
              <a:lnSpc>
                <a:spcPct val="110000"/>
              </a:lnSpc>
              <a:spcBef>
                <a:spcPts val="400"/>
              </a:spcBef>
              <a:buClr>
                <a:schemeClr val="bg1"/>
              </a:buClr>
              <a:buFont typeface="Arial" charset="0"/>
              <a:buChar char="•"/>
              <a:defRPr/>
            </a:pPr>
            <a:r>
              <a:rPr kumimoji="0" lang="zh-TW" altLang="en-US" sz="2400" dirty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代表人：</a:t>
            </a:r>
            <a:endParaRPr kumimoji="0" lang="en-US" altLang="zh-TW" sz="2400" dirty="0">
              <a:solidFill>
                <a:srgbClr val="0000FF"/>
              </a:solidFill>
              <a:latin typeface="標楷體" pitchFamily="65" charset="-120"/>
              <a:ea typeface="標楷體" pitchFamily="65" charset="-120"/>
              <a:cs typeface="Times New Roman" pitchFamily="18" charset="0"/>
            </a:endParaRPr>
          </a:p>
          <a:p>
            <a:pPr marL="342900" indent="-342900">
              <a:lnSpc>
                <a:spcPct val="110000"/>
              </a:lnSpc>
              <a:spcBef>
                <a:spcPts val="400"/>
              </a:spcBef>
              <a:buClr>
                <a:schemeClr val="bg1"/>
              </a:buClr>
              <a:buFont typeface="Arial" charset="0"/>
              <a:buChar char="•"/>
              <a:defRPr/>
            </a:pPr>
            <a:r>
              <a:rPr kumimoji="0" lang="zh-TW" altLang="en-US" sz="2400" dirty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營業項目：</a:t>
            </a:r>
            <a:r>
              <a:rPr lang="en-US" altLang="zh-TW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ea typeface="標楷體" pitchFamily="65" charset="-120"/>
              </a:rPr>
              <a:t>(</a:t>
            </a:r>
            <a:r>
              <a:rPr lang="zh-TW" altLang="en-US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ea typeface="標楷體" pitchFamily="65" charset="-120"/>
              </a:rPr>
              <a:t>簡述即可，下頁再行衍生說明</a:t>
            </a:r>
            <a:r>
              <a:rPr lang="en-US" altLang="zh-TW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ea typeface="標楷體" pitchFamily="65" charset="-120"/>
              </a:rPr>
              <a:t>)</a:t>
            </a:r>
            <a:endParaRPr kumimoji="0" lang="en-US" altLang="zh-TW" dirty="0">
              <a:latin typeface="標楷體" pitchFamily="65" charset="-120"/>
              <a:ea typeface="標楷體" pitchFamily="65" charset="-120"/>
              <a:cs typeface="Times New Roman" pitchFamily="18" charset="0"/>
            </a:endParaRPr>
          </a:p>
          <a:p>
            <a:pPr marL="342900" indent="-342900">
              <a:lnSpc>
                <a:spcPct val="110000"/>
              </a:lnSpc>
              <a:spcBef>
                <a:spcPts val="400"/>
              </a:spcBef>
              <a:buClr>
                <a:schemeClr val="bg1"/>
              </a:buClr>
              <a:buFont typeface="Arial" charset="0"/>
              <a:buChar char="•"/>
              <a:defRPr/>
            </a:pPr>
            <a:r>
              <a:rPr kumimoji="0" lang="zh-TW" altLang="en-US" sz="2400" dirty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營業額：</a:t>
            </a:r>
            <a:endParaRPr kumimoji="0" lang="en-US" altLang="zh-TW" sz="2400" dirty="0">
              <a:latin typeface="標楷體" pitchFamily="65" charset="-120"/>
              <a:ea typeface="標楷體" pitchFamily="65" charset="-120"/>
              <a:cs typeface="Times New Roman" pitchFamily="18" charset="0"/>
            </a:endParaRPr>
          </a:p>
          <a:p>
            <a:pPr marL="360362">
              <a:lnSpc>
                <a:spcPct val="110000"/>
              </a:lnSpc>
              <a:spcBef>
                <a:spcPts val="400"/>
              </a:spcBef>
              <a:buClr>
                <a:schemeClr val="bg1"/>
              </a:buClr>
              <a:defRPr/>
            </a:pPr>
            <a:r>
              <a:rPr kumimoji="0" lang="zh-TW" altLang="en-US" sz="2400" dirty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其他：</a:t>
            </a:r>
            <a:r>
              <a:rPr lang="en-US" altLang="zh-TW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ea typeface="標楷體" pitchFamily="65" charset="-120"/>
              </a:rPr>
              <a:t>(</a:t>
            </a:r>
            <a:r>
              <a:rPr lang="zh-TW" altLang="en-US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ea typeface="標楷體" pitchFamily="65" charset="-120"/>
              </a:rPr>
              <a:t>公司規模、員工數等基礎資訊</a:t>
            </a:r>
            <a:r>
              <a:rPr lang="en-US" altLang="zh-TW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ea typeface="標楷體" pitchFamily="65" charset="-120"/>
              </a:rPr>
              <a:t>)</a:t>
            </a:r>
          </a:p>
          <a:p>
            <a:pPr marL="342900" indent="-342900">
              <a:lnSpc>
                <a:spcPct val="110000"/>
              </a:lnSpc>
              <a:spcBef>
                <a:spcPts val="400"/>
              </a:spcBef>
              <a:buClr>
                <a:schemeClr val="bg1"/>
              </a:buClr>
              <a:buFont typeface="Arial" charset="0"/>
              <a:buChar char="•"/>
              <a:defRPr/>
            </a:pPr>
            <a:endParaRPr kumimoji="0" lang="en-US" altLang="zh-TW" sz="2400" dirty="0">
              <a:solidFill>
                <a:srgbClr val="0000FF"/>
              </a:solidFill>
              <a:latin typeface="標楷體" pitchFamily="65" charset="-12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8" name="Rectangle 30"/>
          <p:cNvSpPr>
            <a:spLocks noGrp="1" noChangeArrowheads="1"/>
          </p:cNvSpPr>
          <p:nvPr>
            <p:ph type="title"/>
          </p:nvPr>
        </p:nvSpPr>
        <p:spPr>
          <a:xfrm>
            <a:off x="1331640" y="27782"/>
            <a:ext cx="7812359" cy="850900"/>
          </a:xfrm>
        </p:spPr>
        <p:txBody>
          <a:bodyPr anchor="ctr"/>
          <a:lstStyle/>
          <a:p>
            <a:pPr algn="l" latinLnBrk="1">
              <a:lnSpc>
                <a:spcPct val="90000"/>
              </a:lnSpc>
              <a:defRPr/>
            </a:pPr>
            <a:r>
              <a:rPr lang="en-US" altLang="zh-TW" sz="2800" b="1" dirty="0">
                <a:latin typeface="Times New Roman" pitchFamily="18" charset="0"/>
                <a:ea typeface="標楷體" pitchFamily="65" charset="-120"/>
              </a:rPr>
              <a:t>1.1</a:t>
            </a:r>
            <a:r>
              <a:rPr lang="zh-TW" altLang="en-US" sz="2800" b="1" dirty="0">
                <a:latin typeface="Times New Roman" pitchFamily="18" charset="0"/>
                <a:ea typeface="標楷體" pitchFamily="65" charset="-120"/>
              </a:rPr>
              <a:t> 公司基本資料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C7902BD3-954C-4FA9-AB9D-023AA3BFF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0DAE81-7C09-4C2A-A7D1-29969DCE133B}" type="slidenum">
              <a:rPr lang="en-US" altLang="zh-TW" smtClean="0"/>
              <a:pPr>
                <a:defRPr/>
              </a:pPr>
              <a:t>3</a:t>
            </a:fld>
            <a:endParaRPr lang="en-US" altLang="zh-TW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 txBox="1">
            <a:spLocks noChangeArrowheads="1"/>
          </p:cNvSpPr>
          <p:nvPr/>
        </p:nvSpPr>
        <p:spPr bwMode="auto">
          <a:xfrm>
            <a:off x="323850" y="1124744"/>
            <a:ext cx="7632700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6000" rIns="36000"/>
          <a:lstStyle/>
          <a:p>
            <a:pPr marL="342900" indent="-342900">
              <a:lnSpc>
                <a:spcPct val="110000"/>
              </a:lnSpc>
              <a:spcBef>
                <a:spcPts val="400"/>
              </a:spcBef>
              <a:buClr>
                <a:schemeClr val="bg1"/>
              </a:buClr>
              <a:buFont typeface="Arial" charset="0"/>
              <a:buChar char="•"/>
              <a:defRPr/>
            </a:pPr>
            <a:r>
              <a:rPr lang="en-US" altLang="zh-TW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ea typeface="標楷體" pitchFamily="65" charset="-120"/>
              </a:rPr>
              <a:t>(</a:t>
            </a:r>
            <a:r>
              <a:rPr lang="zh-TW" altLang="en-US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ea typeface="標楷體" pitchFamily="65" charset="-120"/>
              </a:rPr>
              <a:t>包含公司核心技術、產品或服務等</a:t>
            </a:r>
            <a:r>
              <a:rPr lang="en-US" altLang="zh-TW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ea typeface="標楷體" pitchFamily="65" charset="-120"/>
              </a:rPr>
              <a:t>)</a:t>
            </a:r>
            <a:endParaRPr kumimoji="0" lang="en-US" altLang="zh-TW" sz="2400" dirty="0">
              <a:solidFill>
                <a:schemeClr val="bg2">
                  <a:lumMod val="75000"/>
                </a:schemeClr>
              </a:solidFill>
              <a:latin typeface="標楷體" pitchFamily="65" charset="-12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8" name="Rectangle 30"/>
          <p:cNvSpPr>
            <a:spLocks noGrp="1" noChangeArrowheads="1"/>
          </p:cNvSpPr>
          <p:nvPr>
            <p:ph type="title"/>
          </p:nvPr>
        </p:nvSpPr>
        <p:spPr>
          <a:xfrm>
            <a:off x="1331640" y="27782"/>
            <a:ext cx="7812359" cy="850900"/>
          </a:xfrm>
        </p:spPr>
        <p:txBody>
          <a:bodyPr anchor="ctr"/>
          <a:lstStyle/>
          <a:p>
            <a:pPr algn="l" latinLnBrk="1">
              <a:lnSpc>
                <a:spcPct val="90000"/>
              </a:lnSpc>
              <a:defRPr/>
            </a:pPr>
            <a:r>
              <a:rPr lang="en-US" altLang="zh-TW" sz="2800" b="1" dirty="0">
                <a:latin typeface="Times New Roman" pitchFamily="18" charset="0"/>
                <a:ea typeface="標楷體" pitchFamily="65" charset="-120"/>
              </a:rPr>
              <a:t>1.2</a:t>
            </a:r>
            <a:r>
              <a:rPr lang="zh-TW" altLang="en-US" sz="2800" b="1" dirty="0">
                <a:latin typeface="Times New Roman" pitchFamily="18" charset="0"/>
                <a:ea typeface="標楷體" pitchFamily="65" charset="-120"/>
              </a:rPr>
              <a:t> 業務簡介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5DE07B7D-8C68-458C-8BFA-DD2214588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0DAE81-7C09-4C2A-A7D1-29969DCE133B}" type="slidenum">
              <a:rPr lang="en-US" altLang="zh-TW" smtClean="0"/>
              <a:pPr>
                <a:defRPr/>
              </a:pPr>
              <a:t>4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409768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 txBox="1">
            <a:spLocks noChangeArrowheads="1"/>
          </p:cNvSpPr>
          <p:nvPr/>
        </p:nvSpPr>
        <p:spPr bwMode="auto">
          <a:xfrm>
            <a:off x="323850" y="1124744"/>
            <a:ext cx="7632700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6000" rIns="36000"/>
          <a:lstStyle/>
          <a:p>
            <a:pPr marL="342900" indent="-342900">
              <a:lnSpc>
                <a:spcPct val="110000"/>
              </a:lnSpc>
              <a:spcBef>
                <a:spcPts val="400"/>
              </a:spcBef>
              <a:buClr>
                <a:schemeClr val="bg1"/>
              </a:buClr>
              <a:buFont typeface="Arial" charset="0"/>
              <a:buChar char="•"/>
              <a:defRPr/>
            </a:pPr>
            <a:r>
              <a:rPr lang="en-US" altLang="zh-TW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ea typeface="標楷體" pitchFamily="65" charset="-120"/>
              </a:rPr>
              <a:t>(</a:t>
            </a:r>
            <a:r>
              <a:rPr lang="zh-TW" altLang="en-US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ea typeface="標楷體" pitchFamily="65" charset="-120"/>
              </a:rPr>
              <a:t>簡述相關規劃，如觀測相關資訊，評估未來解決方案等。</a:t>
            </a:r>
            <a:r>
              <a:rPr lang="en-US" altLang="zh-TW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ea typeface="標楷體" pitchFamily="65" charset="-120"/>
              </a:rPr>
              <a:t>)</a:t>
            </a:r>
            <a:endParaRPr kumimoji="0" lang="en-US" altLang="zh-TW" sz="2400" dirty="0">
              <a:solidFill>
                <a:schemeClr val="bg2">
                  <a:lumMod val="75000"/>
                </a:schemeClr>
              </a:solidFill>
              <a:latin typeface="標楷體" pitchFamily="65" charset="-12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5" name="Rectangle 30">
            <a:extLst>
              <a:ext uri="{FF2B5EF4-FFF2-40B4-BE49-F238E27FC236}">
                <a16:creationId xmlns:a16="http://schemas.microsoft.com/office/drawing/2014/main" id="{9C522CC6-6A64-4B8A-8B64-A751ABF18D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1640" y="27782"/>
            <a:ext cx="7812359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l" latinLnBrk="1">
              <a:lnSpc>
                <a:spcPct val="90000"/>
              </a:lnSpc>
              <a:defRPr/>
            </a:pPr>
            <a:r>
              <a:rPr lang="en-US" altLang="zh-TW" sz="2800" b="1" kern="0" dirty="0">
                <a:latin typeface="Times New Roman" pitchFamily="18" charset="0"/>
                <a:ea typeface="標楷體" pitchFamily="65" charset="-120"/>
              </a:rPr>
              <a:t>1.3</a:t>
            </a:r>
            <a:r>
              <a:rPr lang="zh-TW" altLang="en-US" sz="2800" b="1" kern="0" dirty="0">
                <a:latin typeface="Times New Roman" pitchFamily="18" charset="0"/>
                <a:ea typeface="標楷體" pitchFamily="65" charset="-120"/>
              </a:rPr>
              <a:t> </a:t>
            </a:r>
            <a:r>
              <a:rPr lang="zh-TW" altLang="en-US" sz="2800" dirty="0">
                <a:latin typeface="Times New Roman" pitchFamily="18" charset="0"/>
                <a:ea typeface="標楷體" pitchFamily="65" charset="-120"/>
              </a:rPr>
              <a:t>未來投入</a:t>
            </a:r>
            <a:r>
              <a:rPr lang="en-US" altLang="zh-TW" sz="2800" dirty="0">
                <a:latin typeface="Times New Roman" pitchFamily="18" charset="0"/>
                <a:ea typeface="標楷體" pitchFamily="65" charset="-120"/>
              </a:rPr>
              <a:t>6G</a:t>
            </a:r>
            <a:r>
              <a:rPr lang="zh-TW" altLang="en-US" sz="2800" dirty="0">
                <a:latin typeface="Times New Roman" pitchFamily="18" charset="0"/>
                <a:ea typeface="標楷體" pitchFamily="65" charset="-120"/>
              </a:rPr>
              <a:t>領域之相關研究規劃</a:t>
            </a:r>
            <a:endParaRPr lang="zh-TW" altLang="en-US" sz="2800" b="1" kern="0" dirty="0"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9FDF0A6C-054F-4878-A95C-F5DAB1F54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0DAE81-7C09-4C2A-A7D1-29969DCE133B}" type="slidenum">
              <a:rPr lang="en-US" altLang="zh-TW" smtClean="0"/>
              <a:pPr>
                <a:defRPr/>
              </a:pPr>
              <a:t>5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902882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 txBox="1">
            <a:spLocks noChangeArrowheads="1"/>
          </p:cNvSpPr>
          <p:nvPr/>
        </p:nvSpPr>
        <p:spPr bwMode="auto">
          <a:xfrm>
            <a:off x="323850" y="1124744"/>
            <a:ext cx="7632700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6000" rIns="36000"/>
          <a:lstStyle/>
          <a:p>
            <a:pPr marL="342900" indent="-342900">
              <a:lnSpc>
                <a:spcPct val="110000"/>
              </a:lnSpc>
              <a:spcBef>
                <a:spcPts val="400"/>
              </a:spcBef>
              <a:buClr>
                <a:schemeClr val="bg1"/>
              </a:buClr>
              <a:buFont typeface="Arial" charset="0"/>
              <a:buChar char="•"/>
              <a:defRPr/>
            </a:pPr>
            <a:r>
              <a:rPr lang="en-US" altLang="zh-TW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ea typeface="標楷體" pitchFamily="65" charset="-120"/>
              </a:rPr>
              <a:t>(</a:t>
            </a:r>
            <a:r>
              <a:rPr lang="zh-TW" altLang="en-US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ea typeface="標楷體" pitchFamily="65" charset="-120"/>
              </a:rPr>
              <a:t>欲投入參與之國際組織名稱、屬性、組成等資訊</a:t>
            </a:r>
            <a:r>
              <a:rPr lang="en-US" altLang="zh-TW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ea typeface="標楷體" pitchFamily="65" charset="-120"/>
              </a:rPr>
              <a:t>)</a:t>
            </a:r>
            <a:endParaRPr kumimoji="0" lang="en-US" altLang="zh-TW" sz="2400" dirty="0">
              <a:solidFill>
                <a:schemeClr val="bg2">
                  <a:lumMod val="75000"/>
                </a:schemeClr>
              </a:solidFill>
              <a:latin typeface="標楷體" pitchFamily="65" charset="-12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8" name="Rectangle 30"/>
          <p:cNvSpPr>
            <a:spLocks noGrp="1" noChangeArrowheads="1"/>
          </p:cNvSpPr>
          <p:nvPr>
            <p:ph type="title"/>
          </p:nvPr>
        </p:nvSpPr>
        <p:spPr>
          <a:xfrm>
            <a:off x="1331640" y="27782"/>
            <a:ext cx="7812359" cy="850900"/>
          </a:xfrm>
        </p:spPr>
        <p:txBody>
          <a:bodyPr anchor="ctr"/>
          <a:lstStyle/>
          <a:p>
            <a:pPr algn="l" latinLnBrk="1">
              <a:lnSpc>
                <a:spcPct val="90000"/>
              </a:lnSpc>
              <a:defRPr/>
            </a:pPr>
            <a:r>
              <a:rPr lang="en-US" altLang="zh-TW" sz="2800" b="1" dirty="0">
                <a:latin typeface="Times New Roman" pitchFamily="18" charset="0"/>
                <a:ea typeface="標楷體" pitchFamily="65" charset="-120"/>
              </a:rPr>
              <a:t>2.1 </a:t>
            </a:r>
            <a:r>
              <a:rPr lang="zh-TW" altLang="en-US" sz="2800" b="1" dirty="0">
                <a:latin typeface="Times New Roman" pitchFamily="18" charset="0"/>
                <a:ea typeface="標楷體" pitchFamily="65" charset="-120"/>
              </a:rPr>
              <a:t>國際組織特性說明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F04991B2-0E93-4DF1-A094-F0841D6A2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0DAE81-7C09-4C2A-A7D1-29969DCE133B}" type="slidenum">
              <a:rPr lang="en-US" altLang="zh-TW" smtClean="0"/>
              <a:pPr>
                <a:defRPr/>
              </a:pPr>
              <a:t>6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575968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 txBox="1">
            <a:spLocks noChangeArrowheads="1"/>
          </p:cNvSpPr>
          <p:nvPr/>
        </p:nvSpPr>
        <p:spPr bwMode="auto">
          <a:xfrm>
            <a:off x="323850" y="1124744"/>
            <a:ext cx="7632700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6000" rIns="36000"/>
          <a:lstStyle/>
          <a:p>
            <a:pPr marL="342900" indent="-342900">
              <a:lnSpc>
                <a:spcPct val="110000"/>
              </a:lnSpc>
              <a:spcBef>
                <a:spcPts val="400"/>
              </a:spcBef>
              <a:buClr>
                <a:schemeClr val="bg1"/>
              </a:buClr>
              <a:buFont typeface="Arial" charset="0"/>
              <a:buChar char="•"/>
              <a:defRPr/>
            </a:pPr>
            <a:r>
              <a:rPr lang="en-US" altLang="zh-TW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ea typeface="標楷體" pitchFamily="65" charset="-120"/>
              </a:rPr>
              <a:t>(</a:t>
            </a:r>
            <a:r>
              <a:rPr lang="zh-TW" altLang="en-US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ea typeface="標楷體" pitchFamily="65" charset="-120"/>
              </a:rPr>
              <a:t>欲參與之國際組織會議組別、趟次、形式等</a:t>
            </a:r>
            <a:r>
              <a:rPr lang="en-US" altLang="zh-TW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ea typeface="標楷體" pitchFamily="65" charset="-120"/>
              </a:rPr>
              <a:t>)</a:t>
            </a:r>
            <a:endParaRPr kumimoji="0" lang="en-US" altLang="zh-TW" sz="2400" dirty="0">
              <a:solidFill>
                <a:schemeClr val="bg2">
                  <a:lumMod val="75000"/>
                </a:schemeClr>
              </a:solidFill>
              <a:latin typeface="標楷體" pitchFamily="65" charset="-12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8" name="Rectangle 30"/>
          <p:cNvSpPr>
            <a:spLocks noGrp="1" noChangeArrowheads="1"/>
          </p:cNvSpPr>
          <p:nvPr>
            <p:ph type="title"/>
          </p:nvPr>
        </p:nvSpPr>
        <p:spPr>
          <a:xfrm>
            <a:off x="1331640" y="27782"/>
            <a:ext cx="7812359" cy="850900"/>
          </a:xfrm>
        </p:spPr>
        <p:txBody>
          <a:bodyPr anchor="ctr"/>
          <a:lstStyle/>
          <a:p>
            <a:pPr algn="l" latinLnBrk="1">
              <a:lnSpc>
                <a:spcPct val="90000"/>
              </a:lnSpc>
              <a:defRPr/>
            </a:pPr>
            <a:r>
              <a:rPr lang="en-US" altLang="zh-TW" sz="2800" b="1" dirty="0">
                <a:latin typeface="Times New Roman" pitchFamily="18" charset="0"/>
                <a:ea typeface="標楷體" pitchFamily="65" charset="-120"/>
              </a:rPr>
              <a:t>2.2 </a:t>
            </a:r>
            <a:r>
              <a:rPr lang="zh-TW" altLang="en-US" sz="2800" b="1" dirty="0">
                <a:latin typeface="Times New Roman" pitchFamily="18" charset="0"/>
                <a:ea typeface="標楷體" pitchFamily="65" charset="-120"/>
              </a:rPr>
              <a:t>國際組織參與規劃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F4C31770-E14D-498E-914B-2E40730233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0DAE81-7C09-4C2A-A7D1-29969DCE133B}" type="slidenum">
              <a:rPr lang="en-US" altLang="zh-TW" smtClean="0"/>
              <a:pPr>
                <a:defRPr/>
              </a:pPr>
              <a:t>7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3600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 txBox="1">
            <a:spLocks noChangeArrowheads="1"/>
          </p:cNvSpPr>
          <p:nvPr/>
        </p:nvSpPr>
        <p:spPr bwMode="auto">
          <a:xfrm>
            <a:off x="323850" y="1124744"/>
            <a:ext cx="7632700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6000" rIns="36000"/>
          <a:lstStyle/>
          <a:p>
            <a:pPr marL="342900" indent="-342900">
              <a:lnSpc>
                <a:spcPct val="110000"/>
              </a:lnSpc>
              <a:spcBef>
                <a:spcPts val="400"/>
              </a:spcBef>
              <a:buClr>
                <a:schemeClr val="bg1"/>
              </a:buClr>
              <a:buFont typeface="Arial" charset="0"/>
              <a:buChar char="•"/>
              <a:defRPr/>
            </a:pPr>
            <a:r>
              <a:rPr lang="en-US" altLang="zh-TW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ea typeface="標楷體" pitchFamily="65" charset="-120"/>
              </a:rPr>
              <a:t>(</a:t>
            </a:r>
            <a:r>
              <a:rPr lang="zh-TW" altLang="en-US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ea typeface="標楷體" pitchFamily="65" charset="-120"/>
              </a:rPr>
              <a:t>未來成果擴散回饋之構想規劃</a:t>
            </a:r>
            <a:r>
              <a:rPr lang="en-US" altLang="zh-TW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ea typeface="標楷體" pitchFamily="65" charset="-120"/>
              </a:rPr>
              <a:t>)</a:t>
            </a:r>
          </a:p>
          <a:p>
            <a:pPr marL="342900" indent="-342900">
              <a:lnSpc>
                <a:spcPct val="110000"/>
              </a:lnSpc>
              <a:spcBef>
                <a:spcPts val="400"/>
              </a:spcBef>
              <a:buClr>
                <a:schemeClr val="bg1"/>
              </a:buClr>
              <a:buFont typeface="Arial" charset="0"/>
              <a:buChar char="•"/>
              <a:defRPr/>
            </a:pPr>
            <a:endParaRPr kumimoji="0" lang="en-US" altLang="zh-TW" sz="2400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268287">
              <a:lnSpc>
                <a:spcPct val="110000"/>
              </a:lnSpc>
              <a:spcBef>
                <a:spcPts val="400"/>
              </a:spcBef>
              <a:buClr>
                <a:schemeClr val="bg1"/>
              </a:buClr>
              <a:defRPr/>
            </a:pPr>
            <a:r>
              <a:rPr kumimoji="0" lang="en-US" altLang="zh-TW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※</a:t>
            </a:r>
            <a:r>
              <a:rPr kumimoji="0" lang="zh-TW" altLang="en-US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技術提案規劃、特殊貢獻或其他對我國產業能見度、</a:t>
            </a:r>
            <a:endParaRPr kumimoji="0" lang="en-US" altLang="zh-TW" sz="2400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268287">
              <a:lnSpc>
                <a:spcPct val="110000"/>
              </a:lnSpc>
              <a:spcBef>
                <a:spcPts val="400"/>
              </a:spcBef>
              <a:buClr>
                <a:schemeClr val="bg1"/>
              </a:buClr>
              <a:defRPr/>
            </a:pPr>
            <a:r>
              <a:rPr kumimoji="0" lang="zh-TW" altLang="en-US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   未來展望具價值之預期貢獻規劃，將列入加分項目。</a:t>
            </a:r>
            <a:endParaRPr kumimoji="0" lang="en-US" altLang="zh-TW" sz="2400" dirty="0">
              <a:solidFill>
                <a:schemeClr val="bg2">
                  <a:lumMod val="75000"/>
                </a:schemeClr>
              </a:solidFill>
              <a:latin typeface="標楷體" pitchFamily="65" charset="-12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8" name="Rectangle 30"/>
          <p:cNvSpPr>
            <a:spLocks noGrp="1" noChangeArrowheads="1"/>
          </p:cNvSpPr>
          <p:nvPr>
            <p:ph type="title"/>
          </p:nvPr>
        </p:nvSpPr>
        <p:spPr>
          <a:xfrm>
            <a:off x="1331640" y="27782"/>
            <a:ext cx="7812359" cy="850900"/>
          </a:xfrm>
        </p:spPr>
        <p:txBody>
          <a:bodyPr anchor="ctr"/>
          <a:lstStyle/>
          <a:p>
            <a:pPr algn="l" latinLnBrk="1">
              <a:lnSpc>
                <a:spcPct val="90000"/>
              </a:lnSpc>
              <a:defRPr/>
            </a:pPr>
            <a:r>
              <a:rPr lang="en-US" altLang="zh-TW" sz="2800" b="1" dirty="0">
                <a:latin typeface="Times New Roman" pitchFamily="18" charset="0"/>
                <a:ea typeface="標楷體" pitchFamily="65" charset="-120"/>
              </a:rPr>
              <a:t>3 </a:t>
            </a:r>
            <a:r>
              <a:rPr lang="zh-TW" altLang="en-US" sz="2800" b="1" dirty="0">
                <a:latin typeface="Times New Roman" pitchFamily="18" charset="0"/>
                <a:ea typeface="標楷體" pitchFamily="65" charset="-120"/>
              </a:rPr>
              <a:t>預期效益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3D8905D8-4D52-4F65-93AD-C41F6C8FDE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0DAE81-7C09-4C2A-A7D1-29969DCE133B}" type="slidenum">
              <a:rPr lang="en-US" altLang="zh-TW" smtClean="0"/>
              <a:pPr>
                <a:defRPr/>
              </a:pPr>
              <a:t>8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638721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 txBox="1">
            <a:spLocks noChangeArrowheads="1"/>
          </p:cNvSpPr>
          <p:nvPr/>
        </p:nvSpPr>
        <p:spPr bwMode="auto">
          <a:xfrm>
            <a:off x="323850" y="1124744"/>
            <a:ext cx="7632700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6000" rIns="36000"/>
          <a:lstStyle/>
          <a:p>
            <a:pPr marL="342900" indent="-342900">
              <a:lnSpc>
                <a:spcPct val="110000"/>
              </a:lnSpc>
              <a:spcBef>
                <a:spcPts val="400"/>
              </a:spcBef>
              <a:buClr>
                <a:schemeClr val="bg1"/>
              </a:buClr>
              <a:buFont typeface="Arial" charset="0"/>
              <a:buChar char="•"/>
              <a:defRPr/>
            </a:pPr>
            <a:r>
              <a:rPr lang="en-US" altLang="zh-TW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ea typeface="標楷體" pitchFamily="65" charset="-120"/>
              </a:rPr>
              <a:t>(</a:t>
            </a:r>
            <a:r>
              <a:rPr lang="zh-TW" altLang="en-US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ea typeface="標楷體" pitchFamily="65" charset="-120"/>
              </a:rPr>
              <a:t>預期查核點規劃，如某時間點完成幾趟次會議、回饋指標查核點規劃等</a:t>
            </a:r>
            <a:r>
              <a:rPr lang="en-US" altLang="zh-TW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ea typeface="標楷體" pitchFamily="65" charset="-120"/>
              </a:rPr>
              <a:t>)</a:t>
            </a:r>
            <a:endParaRPr kumimoji="0" lang="en-US" altLang="zh-TW" sz="2400" dirty="0">
              <a:solidFill>
                <a:schemeClr val="bg2">
                  <a:lumMod val="75000"/>
                </a:schemeClr>
              </a:solidFill>
              <a:latin typeface="標楷體" pitchFamily="65" charset="-12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8" name="Rectangle 30"/>
          <p:cNvSpPr>
            <a:spLocks noGrp="1" noChangeArrowheads="1"/>
          </p:cNvSpPr>
          <p:nvPr>
            <p:ph type="title"/>
          </p:nvPr>
        </p:nvSpPr>
        <p:spPr>
          <a:xfrm>
            <a:off x="1331640" y="27782"/>
            <a:ext cx="7812359" cy="850900"/>
          </a:xfrm>
        </p:spPr>
        <p:txBody>
          <a:bodyPr anchor="ctr"/>
          <a:lstStyle/>
          <a:p>
            <a:pPr algn="l" latinLnBrk="1">
              <a:lnSpc>
                <a:spcPct val="90000"/>
              </a:lnSpc>
              <a:defRPr/>
            </a:pPr>
            <a:r>
              <a:rPr lang="en-US" altLang="zh-TW" sz="2800" b="1" dirty="0">
                <a:latin typeface="Times New Roman" pitchFamily="18" charset="0"/>
                <a:ea typeface="標楷體" pitchFamily="65" charset="-120"/>
              </a:rPr>
              <a:t>4.1</a:t>
            </a:r>
            <a:r>
              <a:rPr lang="zh-TW" altLang="en-US" sz="2800" b="1" dirty="0">
                <a:latin typeface="Times New Roman" pitchFamily="18" charset="0"/>
                <a:ea typeface="標楷體" pitchFamily="65" charset="-120"/>
              </a:rPr>
              <a:t> 專案管控規劃</a:t>
            </a:r>
            <a:r>
              <a:rPr lang="en-US" altLang="zh-TW" sz="2800" b="1" dirty="0">
                <a:latin typeface="Times New Roman" pitchFamily="18" charset="0"/>
                <a:ea typeface="標楷體" pitchFamily="65" charset="-120"/>
              </a:rPr>
              <a:t>-</a:t>
            </a:r>
            <a:r>
              <a:rPr lang="zh-TW" altLang="en-US" sz="2800" b="1" dirty="0">
                <a:latin typeface="Times New Roman" pitchFamily="18" charset="0"/>
                <a:ea typeface="標楷體" pitchFamily="65" charset="-120"/>
              </a:rPr>
              <a:t>執行進度規劃及查核點說明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13228FBF-3664-4EBE-BC5A-89171510B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0DAE81-7C09-4C2A-A7D1-29969DCE133B}" type="slidenum">
              <a:rPr lang="en-US" altLang="zh-TW" smtClean="0"/>
              <a:pPr>
                <a:defRPr/>
              </a:pPr>
              <a:t>9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268470976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기본 디자인">
  <a:themeElements>
    <a:clrScheme name="1_기본 디자인 3">
      <a:dk1>
        <a:srgbClr val="000000"/>
      </a:dk1>
      <a:lt1>
        <a:srgbClr val="FFFFFF"/>
      </a:lt1>
      <a:dk2>
        <a:srgbClr val="FFFFFF"/>
      </a:dk2>
      <a:lt2>
        <a:srgbClr val="4D4D4D"/>
      </a:lt2>
      <a:accent1>
        <a:srgbClr val="7067AF"/>
      </a:accent1>
      <a:accent2>
        <a:srgbClr val="99CCFF"/>
      </a:accent2>
      <a:accent3>
        <a:srgbClr val="FFFFFF"/>
      </a:accent3>
      <a:accent4>
        <a:srgbClr val="000000"/>
      </a:accent4>
      <a:accent5>
        <a:srgbClr val="BBB8D4"/>
      </a:accent5>
      <a:accent6>
        <a:srgbClr val="8AB9E7"/>
      </a:accent6>
      <a:hlink>
        <a:srgbClr val="CCCCFF"/>
      </a:hlink>
      <a:folHlink>
        <a:srgbClr val="C68DFF"/>
      </a:folHlink>
    </a:clrScheme>
    <a:fontScheme name="1_기본 디자인">
      <a:majorFont>
        <a:latin typeface="標楷體"/>
        <a:ea typeface="標楷體"/>
        <a:cs typeface=""/>
      </a:majorFont>
      <a:minorFont>
        <a:latin typeface="標楷體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標楷體" pitchFamily="65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標楷體" pitchFamily="65" charset="-120"/>
          </a:defRPr>
        </a:defPPr>
      </a:lstStyle>
    </a:ln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FFFFCC"/>
        </a:dk2>
        <a:lt2>
          <a:srgbClr val="5F5F5F"/>
        </a:lt2>
        <a:accent1>
          <a:srgbClr val="5A9E65"/>
        </a:accent1>
        <a:accent2>
          <a:srgbClr val="CCCC00"/>
        </a:accent2>
        <a:accent3>
          <a:srgbClr val="FFFFFF"/>
        </a:accent3>
        <a:accent4>
          <a:srgbClr val="000000"/>
        </a:accent4>
        <a:accent5>
          <a:srgbClr val="B5CCB8"/>
        </a:accent5>
        <a:accent6>
          <a:srgbClr val="B9B900"/>
        </a:accent6>
        <a:hlink>
          <a:srgbClr val="DB8647"/>
        </a:hlink>
        <a:folHlink>
          <a:srgbClr val="90B7C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FFFFFF"/>
        </a:dk2>
        <a:lt2>
          <a:srgbClr val="4D4D4D"/>
        </a:lt2>
        <a:accent1>
          <a:srgbClr val="7067A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BBB8D4"/>
        </a:accent5>
        <a:accent6>
          <a:srgbClr val="8AB9E7"/>
        </a:accent6>
        <a:hlink>
          <a:srgbClr val="CCCCFF"/>
        </a:hlink>
        <a:folHlink>
          <a:srgbClr val="C68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FFFFFF"/>
        </a:lt1>
        <a:dk2>
          <a:srgbClr val="FEE9DE"/>
        </a:dk2>
        <a:lt2>
          <a:srgbClr val="777777"/>
        </a:lt2>
        <a:accent1>
          <a:srgbClr val="6D5484"/>
        </a:accent1>
        <a:accent2>
          <a:srgbClr val="D88EC6"/>
        </a:accent2>
        <a:accent3>
          <a:srgbClr val="FFFFFF"/>
        </a:accent3>
        <a:accent4>
          <a:srgbClr val="000000"/>
        </a:accent4>
        <a:accent5>
          <a:srgbClr val="BAB3C2"/>
        </a:accent5>
        <a:accent6>
          <a:srgbClr val="C480B3"/>
        </a:accent6>
        <a:hlink>
          <a:srgbClr val="EA8484"/>
        </a:hlink>
        <a:folHlink>
          <a:srgbClr val="8BCFB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1372</TotalTime>
  <Words>455</Words>
  <Application>Microsoft Office PowerPoint</Application>
  <PresentationFormat>如螢幕大小 (4:3)</PresentationFormat>
  <Paragraphs>65</Paragraphs>
  <Slides>11</Slides>
  <Notes>2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11</vt:i4>
      </vt:variant>
    </vt:vector>
  </HeadingPairs>
  <TitlesOfParts>
    <vt:vector size="20" baseType="lpstr">
      <vt:lpstr>Gulim</vt:lpstr>
      <vt:lpstr>新細明體</vt:lpstr>
      <vt:lpstr>標楷體</vt:lpstr>
      <vt:lpstr>Arial</vt:lpstr>
      <vt:lpstr>Calibri</vt:lpstr>
      <vt:lpstr>Times New Roman</vt:lpstr>
      <vt:lpstr>Wingdings</vt:lpstr>
      <vt:lpstr>預設簡報設計</vt:lpstr>
      <vt:lpstr>3_기본 디자인</vt:lpstr>
      <vt:lpstr>經濟部工業局 6G國際組織參與支持機制提案簡報 </vt:lpstr>
      <vt:lpstr>簡報大綱</vt:lpstr>
      <vt:lpstr>1.1 公司基本資料</vt:lpstr>
      <vt:lpstr>1.2 業務簡介</vt:lpstr>
      <vt:lpstr>PowerPoint 簡報</vt:lpstr>
      <vt:lpstr>2.1 國際組織特性說明</vt:lpstr>
      <vt:lpstr>2.2 國際組織參與規劃</vt:lpstr>
      <vt:lpstr>3 預期效益</vt:lpstr>
      <vt:lpstr>4.1 專案管控規劃-執行進度規劃及查核點說明</vt:lpstr>
      <vt:lpstr>4.2 投入經費預估與說明</vt:lpstr>
      <vt:lpstr>4.3 人力配置及簡歷</vt:lpstr>
    </vt:vector>
  </TitlesOfParts>
  <Company>III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USER</dc:creator>
  <cp:lastModifiedBy>林芷璇</cp:lastModifiedBy>
  <cp:revision>128</cp:revision>
  <cp:lastPrinted>2016-01-21T03:45:37Z</cp:lastPrinted>
  <dcterms:created xsi:type="dcterms:W3CDTF">2009-08-03T03:41:00Z</dcterms:created>
  <dcterms:modified xsi:type="dcterms:W3CDTF">2023-05-11T06:34:51Z</dcterms:modified>
</cp:coreProperties>
</file>