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513" r:id="rId2"/>
    <p:sldId id="492" r:id="rId3"/>
    <p:sldId id="537" r:id="rId4"/>
    <p:sldId id="516" r:id="rId5"/>
    <p:sldId id="519" r:id="rId6"/>
    <p:sldId id="538" r:id="rId7"/>
    <p:sldId id="539" r:id="rId8"/>
    <p:sldId id="540" r:id="rId9"/>
    <p:sldId id="543" r:id="rId10"/>
    <p:sldId id="544" r:id="rId11"/>
    <p:sldId id="560" r:id="rId12"/>
    <p:sldId id="561" r:id="rId13"/>
    <p:sldId id="547" r:id="rId14"/>
    <p:sldId id="548" r:id="rId15"/>
    <p:sldId id="549" r:id="rId16"/>
    <p:sldId id="550" r:id="rId17"/>
    <p:sldId id="552" r:id="rId18"/>
    <p:sldId id="562" r:id="rId19"/>
    <p:sldId id="563" r:id="rId20"/>
    <p:sldId id="564" r:id="rId2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CD8765AF-22D5-4D9F-B667-9E93F689462F}">
          <p14:sldIdLst>
            <p14:sldId id="513"/>
            <p14:sldId id="492"/>
            <p14:sldId id="537"/>
            <p14:sldId id="516"/>
          </p14:sldIdLst>
        </p14:section>
        <p14:section name="提案" id="{F7ACFF29-6566-44E8-BAD1-6AC26340C936}">
          <p14:sldIdLst>
            <p14:sldId id="519"/>
            <p14:sldId id="538"/>
            <p14:sldId id="539"/>
            <p14:sldId id="540"/>
            <p14:sldId id="543"/>
            <p14:sldId id="544"/>
            <p14:sldId id="560"/>
            <p14:sldId id="561"/>
            <p14:sldId id="547"/>
            <p14:sldId id="548"/>
            <p14:sldId id="549"/>
            <p14:sldId id="550"/>
            <p14:sldId id="552"/>
            <p14:sldId id="562"/>
            <p14:sldId id="563"/>
            <p14:sldId id="5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張靖瑜" initials="張靖瑜" lastIdx="1" clrIdx="0">
    <p:extLst>
      <p:ext uri="{19B8F6BF-5375-455C-9EA6-DF929625EA0E}">
        <p15:presenceInfo xmlns:p15="http://schemas.microsoft.com/office/powerpoint/2012/main" userId="S-1-5-21-18881297-1312234204-184960113-182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2994A"/>
    <a:srgbClr val="99CCFF"/>
    <a:srgbClr val="6699FF"/>
    <a:srgbClr val="E0594D"/>
    <a:srgbClr val="D5E3CF"/>
    <a:srgbClr val="01B4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淺色樣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82" autoAdjust="0"/>
  </p:normalViewPr>
  <p:slideViewPr>
    <p:cSldViewPr snapToGrid="0">
      <p:cViewPr varScale="1">
        <p:scale>
          <a:sx n="115" d="100"/>
          <a:sy n="115" d="100"/>
        </p:scale>
        <p:origin x="38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8902E948-E7E7-4022-8CE0-F2B0A24105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624F11D2-4531-454C-9A10-EA81AEAC688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9EB247-C729-4464-ACC8-7C086453E54B}" type="datetimeFigureOut">
              <a:rPr lang="zh-TW" altLang="en-US" smtClean="0"/>
              <a:t>2026/9/16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4F923A49-14AD-423F-922C-32FE4B4C05B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EC8EEBE6-3E23-4C9F-AA67-D26A80903C6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20F900-7066-49CA-BC14-259D58EE04B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642784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4320E1-6B5A-4BC9-A6C0-BF6EF80C4790}" type="datetimeFigureOut">
              <a:rPr lang="zh-TW" altLang="en-US" smtClean="0"/>
              <a:t>2026/9/16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ACD9E8-2F2D-4D5C-98C9-57C66D9F47F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1367817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3332B-100D-C3FD-CB11-B8EAA9126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4DC0ADC1-98C3-5047-3DCB-847790C47A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48040317-CB04-709C-3705-AF57DD106A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0E0F3128-5CF8-872D-CA65-3A2987343D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CD9E8-2F2D-4D5C-98C9-57C66D9F47F8}" type="slidenum">
              <a:rPr lang="zh-TW" altLang="en-US" smtClean="0"/>
              <a:t>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292F716-2F14-A277-88E9-5BFBD6B07E7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3945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540FBC-F733-4151-B0AD-A2D6EA9AB7CD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4620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2D5A932-E60B-47E5-9EB1-94F9F4798F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7DAC31FA-BAAA-462A-BD0D-35B1B30B8F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dirty="0"/>
              <a:t>按一下以編輯母片子標題樣式</a:t>
            </a:r>
          </a:p>
        </p:txBody>
      </p:sp>
    </p:spTree>
    <p:extLst>
      <p:ext uri="{BB962C8B-B14F-4D97-AF65-F5344CB8AC3E}">
        <p14:creationId xmlns:p14="http://schemas.microsoft.com/office/powerpoint/2010/main" val="791280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5"/>
          <p:cNvSpPr>
            <a:spLocks noGrp="1"/>
          </p:cNvSpPr>
          <p:nvPr>
            <p:ph type="sldNum" sz="quarter" idx="10"/>
          </p:nvPr>
        </p:nvSpPr>
        <p:spPr>
          <a:xfrm>
            <a:off x="11772900" y="6475413"/>
            <a:ext cx="419100" cy="30480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+mn-lt"/>
                <a:ea typeface="新細明體" panose="02020500000000000000" pitchFamily="18" charset="-12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E7DC7F1E-A514-42E6-9260-410757DE528D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標題 4">
            <a:extLst>
              <a:ext uri="{FF2B5EF4-FFF2-40B4-BE49-F238E27FC236}">
                <a16:creationId xmlns:a16="http://schemas.microsoft.com/office/drawing/2014/main" id="{1A32B7FB-1CAB-1EF6-6C2B-E541ABA62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9" name="內容版面配置區 8">
            <a:extLst>
              <a:ext uri="{FF2B5EF4-FFF2-40B4-BE49-F238E27FC236}">
                <a16:creationId xmlns:a16="http://schemas.microsoft.com/office/drawing/2014/main" id="{7EAE6FCA-6DD1-EC78-155F-9CD7A534AA7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1180730"/>
            <a:ext cx="10515600" cy="5134345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/>
            </a:lvl1pPr>
            <a:lvl2pPr>
              <a:spcBef>
                <a:spcPts val="600"/>
              </a:spcBef>
              <a:spcAft>
                <a:spcPts val="600"/>
              </a:spcAft>
              <a:defRPr/>
            </a:lvl2pPr>
            <a:lvl3pPr>
              <a:spcBef>
                <a:spcPts val="600"/>
              </a:spcBef>
              <a:spcAft>
                <a:spcPts val="600"/>
              </a:spcAft>
              <a:defRPr/>
            </a:lvl3pPr>
            <a:lvl4pPr>
              <a:spcBef>
                <a:spcPts val="600"/>
              </a:spcBef>
              <a:spcAft>
                <a:spcPts val="600"/>
              </a:spcAft>
              <a:defRPr/>
            </a:lvl4pPr>
            <a:lvl5pPr>
              <a:spcBef>
                <a:spcPts val="60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79246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5"/>
          <p:cNvSpPr>
            <a:spLocks noGrp="1"/>
          </p:cNvSpPr>
          <p:nvPr>
            <p:ph type="sldNum" sz="quarter" idx="10"/>
          </p:nvPr>
        </p:nvSpPr>
        <p:spPr>
          <a:xfrm>
            <a:off x="11565428" y="6523038"/>
            <a:ext cx="520700" cy="30480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+mn-lt"/>
                <a:ea typeface="新細明體" panose="02020500000000000000" pitchFamily="18" charset="-12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E7DC7F1E-A514-42E6-9260-410757DE528D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575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697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265E55D2-A95E-4C12-996E-9555598245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2987" y="6418061"/>
            <a:ext cx="4453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A2C0A-4559-4DCE-8FF0-13A454D63376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sp>
        <p:nvSpPr>
          <p:cNvPr id="5" name="標題版面配置區 4">
            <a:extLst>
              <a:ext uri="{FF2B5EF4-FFF2-40B4-BE49-F238E27FC236}">
                <a16:creationId xmlns:a16="http://schemas.microsoft.com/office/drawing/2014/main" id="{EF6AA7F2-751D-4A4F-D08C-BD7105EC5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2982"/>
            <a:ext cx="10515600" cy="6291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6" name="文字版面配置區 5">
            <a:extLst>
              <a:ext uri="{FF2B5EF4-FFF2-40B4-BE49-F238E27FC236}">
                <a16:creationId xmlns:a16="http://schemas.microsoft.com/office/drawing/2014/main" id="{44BE5062-34F8-9B7B-8D77-3179148A8B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54098"/>
            <a:ext cx="10515600" cy="50228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832103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lvl1pPr algn="just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just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tax.nat.gov.tw/etwmain/online-service/publicity-inquiry/taxation-registration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04195042-2341-4401-9EC9-8E11CD041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6535" y="329877"/>
            <a:ext cx="8018929" cy="629174"/>
          </a:xfrm>
        </p:spPr>
        <p:txBody>
          <a:bodyPr/>
          <a:lstStyle/>
          <a:p>
            <a:pPr algn="ctr"/>
            <a:r>
              <a:rPr lang="zh-TW" altLang="en-US" dirty="0"/>
              <a:t>提案企劃書撰寫說明</a:t>
            </a:r>
            <a:r>
              <a:rPr lang="zh-TW" altLang="en-US" sz="2800" dirty="0">
                <a:solidFill>
                  <a:srgbClr val="FF0000"/>
                </a:solidFill>
              </a:rPr>
              <a:t>（</a:t>
            </a:r>
            <a:r>
              <a:rPr lang="zh-HK" altLang="zh-TW" sz="2800" dirty="0">
                <a:solidFill>
                  <a:srgbClr val="FF0000"/>
                </a:solidFill>
              </a:rPr>
              <a:t>本頁</a:t>
            </a:r>
            <a:r>
              <a:rPr lang="zh-TW" altLang="zh-TW" sz="2800" dirty="0">
                <a:solidFill>
                  <a:srgbClr val="FF0000"/>
                </a:solidFill>
              </a:rPr>
              <a:t>閱讀完請刪除）</a:t>
            </a:r>
            <a:endParaRPr lang="zh-TW" altLang="en-US" sz="2800" dirty="0">
              <a:solidFill>
                <a:srgbClr val="FF0000"/>
              </a:solidFill>
            </a:endParaRP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3F8D3BDA-E151-40C2-84B6-8FF1B780082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199" y="1250344"/>
            <a:ext cx="10515600" cy="4209161"/>
          </a:xfrm>
        </p:spPr>
        <p:txBody>
          <a:bodyPr>
            <a:noAutofit/>
          </a:bodyPr>
          <a:lstStyle/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zh-TW" altLang="en-US" sz="1800" dirty="0">
                <a:latin typeface="+mn-ea"/>
              </a:rPr>
              <a:t>本提案以企業單獨提出申請為原則，每一企業於各組別以申請</a:t>
            </a:r>
            <a:r>
              <a:rPr lang="en-US" altLang="zh-TW" sz="1800" dirty="0">
                <a:latin typeface="+mn-ea"/>
              </a:rPr>
              <a:t>1</a:t>
            </a:r>
            <a:r>
              <a:rPr lang="zh-TW" altLang="en-US" sz="1800" dirty="0">
                <a:latin typeface="+mn-ea"/>
              </a:rPr>
              <a:t>案為限。</a:t>
            </a:r>
            <a:endParaRPr lang="en-US" altLang="zh-TW" sz="1800" dirty="0">
              <a:latin typeface="+mn-ea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zh-TW" altLang="en-US" sz="1800" dirty="0">
                <a:latin typeface="+mn-ea"/>
              </a:rPr>
              <a:t>請依簡報格式之目錄架構撰寫提案企劃書，</a:t>
            </a:r>
            <a:r>
              <a:rPr lang="zh-TW" altLang="zh-TW" sz="1800" dirty="0">
                <a:latin typeface="+mn-ea"/>
              </a:rPr>
              <a:t>勿刪除任一項目，但得依實際需要自行增加目錄項目，遇有免填之項目請以「無」註明。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zh-TW" altLang="zh-TW" sz="1800" dirty="0">
                <a:latin typeface="+mn-ea"/>
              </a:rPr>
              <a:t>自目錄頁起編頁碼，</a:t>
            </a:r>
            <a:r>
              <a:rPr lang="zh-TW" altLang="en-US" sz="1800" dirty="0">
                <a:latin typeface="+mn-ea"/>
              </a:rPr>
              <a:t>企劃書</a:t>
            </a:r>
            <a:r>
              <a:rPr lang="zh-TW" altLang="zh-TW" sz="1800" dirty="0">
                <a:latin typeface="+mn-ea"/>
              </a:rPr>
              <a:t>以不超過</a:t>
            </a:r>
            <a:r>
              <a:rPr lang="en-US" altLang="zh-TW" sz="1800" dirty="0">
                <a:latin typeface="+mn-ea"/>
              </a:rPr>
              <a:t>25</a:t>
            </a:r>
            <a:r>
              <a:rPr lang="zh-TW" altLang="zh-TW" sz="1800" dirty="0">
                <a:latin typeface="+mn-ea"/>
              </a:rPr>
              <a:t>頁為原則</a:t>
            </a:r>
            <a:r>
              <a:rPr lang="en-US" altLang="zh-TW" sz="1800" dirty="0">
                <a:latin typeface="+mn-ea"/>
              </a:rPr>
              <a:t>(</a:t>
            </a:r>
            <a:r>
              <a:rPr lang="zh-TW" altLang="zh-TW" sz="1800" dirty="0">
                <a:latin typeface="+mn-ea"/>
              </a:rPr>
              <a:t>不含封面、封底、目錄、附件</a:t>
            </a:r>
            <a:r>
              <a:rPr lang="en-US" altLang="zh-TW" sz="1800" dirty="0">
                <a:latin typeface="+mn-ea"/>
              </a:rPr>
              <a:t>)</a:t>
            </a:r>
            <a:r>
              <a:rPr lang="zh-TW" altLang="en-US" sz="1800" dirty="0">
                <a:latin typeface="+mn-ea"/>
              </a:rPr>
              <a:t>。</a:t>
            </a:r>
            <a:endParaRPr lang="en-US" altLang="zh-TW" sz="1800" dirty="0">
              <a:latin typeface="+mn-ea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zh-TW" altLang="zh-TW" sz="1800" dirty="0">
                <a:latin typeface="+mn-ea"/>
              </a:rPr>
              <a:t>版面比例</a:t>
            </a:r>
            <a:r>
              <a:rPr lang="en-US" altLang="zh-TW" sz="1800" dirty="0">
                <a:latin typeface="+mn-ea"/>
              </a:rPr>
              <a:t>16:9</a:t>
            </a:r>
            <a:r>
              <a:rPr lang="zh-TW" altLang="en-US" sz="1800" dirty="0">
                <a:latin typeface="+mn-ea"/>
              </a:rPr>
              <a:t>，背景可自行設計。</a:t>
            </a:r>
            <a:endParaRPr lang="en-US" altLang="zh-TW" sz="1800" dirty="0">
              <a:latin typeface="+mn-ea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zh-TW" altLang="zh-TW" sz="1800" dirty="0">
                <a:latin typeface="+mn-ea"/>
              </a:rPr>
              <a:t>中文字體為微軟正黑體</a:t>
            </a:r>
            <a:r>
              <a:rPr lang="zh-TW" altLang="en-US" sz="1800" dirty="0"/>
              <a:t>。</a:t>
            </a:r>
            <a:endParaRPr lang="en-US" altLang="zh-TW" sz="1800" dirty="0"/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zh-TW" altLang="zh-TW" sz="1800" dirty="0">
                <a:latin typeface="+mn-ea"/>
              </a:rPr>
              <a:t>表格如不敷使用，請</a:t>
            </a:r>
            <a:r>
              <a:rPr lang="zh-TW" altLang="en-US" sz="1800" dirty="0">
                <a:latin typeface="+mn-ea"/>
              </a:rPr>
              <a:t>自行增加欄位。</a:t>
            </a:r>
            <a:endParaRPr lang="en-US" altLang="zh-TW" sz="1800" dirty="0">
              <a:latin typeface="+mn-ea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zh-TW" altLang="zh-TW" sz="1800" dirty="0">
                <a:latin typeface="+mn-ea"/>
              </a:rPr>
              <a:t>各項引用資料，應註明資料來源及資料日期。</a:t>
            </a:r>
            <a:endParaRPr lang="en-US" altLang="zh-TW" sz="1800" dirty="0">
              <a:latin typeface="+mn-ea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zh-TW" altLang="zh-TW" sz="1800" dirty="0">
                <a:latin typeface="+mn-ea"/>
              </a:rPr>
              <a:t>各項資料應注意前後一致，按實編列或填註。</a:t>
            </a:r>
            <a:endParaRPr lang="en-US" altLang="zh-TW" sz="1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80130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8FF30-E4B0-86DC-A920-AA3C8F571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004A8C9-55A8-603F-652D-4C7BFDA43D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51047" y="1194599"/>
            <a:ext cx="8489906" cy="1442518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4000" dirty="0"/>
              <a:t>高齡科技產業</a:t>
            </a:r>
            <a:r>
              <a:rPr lang="en-US" altLang="zh-TW" sz="4000" dirty="0"/>
              <a:t>-</a:t>
            </a:r>
            <a:r>
              <a:rPr lang="zh-TW" altLang="en-US" sz="4000" dirty="0"/>
              <a:t>樂齡數位共創推動計畫</a:t>
            </a:r>
            <a:br>
              <a:rPr lang="en-US" altLang="zh-TW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400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AgeTech</a:t>
            </a: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數位友善大賞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5B882A4B-C34E-F266-DFEE-8B87E55E61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8290" y="3431773"/>
            <a:ext cx="8295420" cy="1442517"/>
          </a:xfrm>
        </p:spPr>
        <p:txBody>
          <a:bodyPr anchor="ctr">
            <a:no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zh-TW" altLang="en-US" dirty="0"/>
              <a:t>提案單位名稱：</a:t>
            </a:r>
            <a:r>
              <a:rPr lang="zh-TW" altLang="en-US" dirty="0">
                <a:solidFill>
                  <a:schemeClr val="bg1">
                    <a:lumMod val="50000"/>
                  </a:schemeClr>
                </a:solidFill>
              </a:rPr>
              <a:t>○○○</a:t>
            </a:r>
            <a:br>
              <a:rPr lang="zh-TW" altLang="en-US" dirty="0"/>
            </a:br>
            <a:r>
              <a:rPr lang="zh-TW" altLang="zh-TW" dirty="0"/>
              <a:t>參賽提案名稱</a:t>
            </a:r>
            <a:r>
              <a:rPr lang="zh-TW" altLang="en-US" dirty="0"/>
              <a:t>： </a:t>
            </a:r>
            <a:r>
              <a:rPr lang="zh-TW" altLang="en-US" dirty="0">
                <a:solidFill>
                  <a:schemeClr val="bg1">
                    <a:lumMod val="50000"/>
                  </a:schemeClr>
                </a:solidFill>
              </a:rPr>
              <a:t>（提案名稱建議應與產品或服務具關聯性</a:t>
            </a:r>
            <a:r>
              <a:rPr lang="zh-TW" altLang="en-US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en-US" altLang="zh-TW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094381DB-2542-9D97-D8AC-C6BAAB6F896C}"/>
              </a:ext>
            </a:extLst>
          </p:cNvPr>
          <p:cNvSpPr txBox="1"/>
          <p:nvPr/>
        </p:nvSpPr>
        <p:spPr>
          <a:xfrm>
            <a:off x="3859666" y="5346658"/>
            <a:ext cx="44726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2000" dirty="0"/>
              <a:t>主辦單位：數位發展部數位產業署</a:t>
            </a:r>
          </a:p>
          <a:p>
            <a:r>
              <a:rPr lang="zh-TW" altLang="zh-TW" sz="2000" dirty="0"/>
              <a:t>執行單位：台北市電腦商業同業公會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86FFEC06-60DD-A528-D98B-547A3A2EBEBF}"/>
              </a:ext>
            </a:extLst>
          </p:cNvPr>
          <p:cNvSpPr txBox="1"/>
          <p:nvPr/>
        </p:nvSpPr>
        <p:spPr>
          <a:xfrm>
            <a:off x="8269923" y="775540"/>
            <a:ext cx="38458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400" dirty="0"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簡報電子檔命名原則：</a:t>
            </a:r>
            <a:r>
              <a:rPr lang="en-US" altLang="zh-TW" sz="1400" dirty="0"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 OOO</a:t>
            </a:r>
            <a:r>
              <a:rPr lang="zh-TW" altLang="en-US" sz="1400" dirty="0"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公司</a:t>
            </a:r>
            <a:r>
              <a:rPr lang="en-US" altLang="zh-TW" sz="1400" dirty="0"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_</a:t>
            </a:r>
            <a:r>
              <a:rPr lang="zh-TW" altLang="en-US" sz="1400" dirty="0"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提案企劃書</a:t>
            </a:r>
          </a:p>
        </p:txBody>
      </p:sp>
      <p:sp>
        <p:nvSpPr>
          <p:cNvPr id="5" name="文字方塊 1">
            <a:extLst>
              <a:ext uri="{FF2B5EF4-FFF2-40B4-BE49-F238E27FC236}">
                <a16:creationId xmlns:a16="http://schemas.microsoft.com/office/drawing/2014/main" id="{42135A58-18F1-575A-F799-651EA29B8F7D}"/>
              </a:ext>
            </a:extLst>
          </p:cNvPr>
          <p:cNvSpPr txBox="1"/>
          <p:nvPr/>
        </p:nvSpPr>
        <p:spPr>
          <a:xfrm>
            <a:off x="9218855" y="367580"/>
            <a:ext cx="2534067" cy="400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2000" b="1" i="0" u="none" strike="noStrike" kern="1200" cap="none" spc="0" baseline="0" dirty="0">
                <a:solidFill>
                  <a:srgbClr val="000000"/>
                </a:solidFill>
                <a:highlight>
                  <a:srgbClr val="D5E3CF"/>
                </a:highlight>
                <a:uFillTx/>
                <a:latin typeface="Times New Roman" pitchFamily="18"/>
                <a:ea typeface="微軟正黑體" pitchFamily="34"/>
              </a:rPr>
              <a:t>【範例版，僅供參考】</a:t>
            </a:r>
            <a:endParaRPr lang="en-US" sz="2000" b="1" i="0" u="none" strike="noStrike" kern="1200" cap="none" spc="0" baseline="0" dirty="0">
              <a:solidFill>
                <a:srgbClr val="000000"/>
              </a:solidFill>
              <a:highlight>
                <a:srgbClr val="D5E3CF"/>
              </a:highlight>
              <a:uFillTx/>
              <a:latin typeface="Times New Roman" pitchFamily="18"/>
              <a:ea typeface="微軟正黑體" pitchFamily="34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8420E303-6D4F-2FBB-C6E3-F800322AF253}"/>
              </a:ext>
            </a:extLst>
          </p:cNvPr>
          <p:cNvSpPr txBox="1"/>
          <p:nvPr/>
        </p:nvSpPr>
        <p:spPr>
          <a:xfrm>
            <a:off x="4662754" y="6238984"/>
            <a:ext cx="2866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zh-TW" altLang="en-US" dirty="0"/>
              <a:t>中華民國</a:t>
            </a:r>
            <a:r>
              <a:rPr lang="en-US" altLang="zh-TW" dirty="0">
                <a:latin typeface="+mn-ea"/>
              </a:rPr>
              <a:t>115</a:t>
            </a:r>
            <a:r>
              <a:rPr lang="zh-TW" altLang="en-US" dirty="0"/>
              <a:t>年</a:t>
            </a:r>
            <a:r>
              <a:rPr lang="en-US" altLang="zh-TW" dirty="0"/>
              <a:t>OO</a:t>
            </a:r>
            <a:r>
              <a:rPr lang="zh-TW" altLang="en-US" dirty="0"/>
              <a:t>月</a:t>
            </a:r>
            <a:r>
              <a:rPr lang="en-US" altLang="zh-TW" dirty="0"/>
              <a:t>OO</a:t>
            </a:r>
            <a:r>
              <a:rPr lang="zh-TW" altLang="en-US" dirty="0"/>
              <a:t>日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AFA71FB0-99B7-48A5-89BD-F3B3DD258493}"/>
              </a:ext>
            </a:extLst>
          </p:cNvPr>
          <p:cNvSpPr txBox="1"/>
          <p:nvPr/>
        </p:nvSpPr>
        <p:spPr>
          <a:xfrm>
            <a:off x="248182" y="265844"/>
            <a:ext cx="1107996" cy="369332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TW" altLang="en-US" dirty="0"/>
              <a:t>限閱文件</a:t>
            </a:r>
          </a:p>
        </p:txBody>
      </p:sp>
    </p:spTree>
    <p:extLst>
      <p:ext uri="{BB962C8B-B14F-4D97-AF65-F5344CB8AC3E}">
        <p14:creationId xmlns:p14="http://schemas.microsoft.com/office/powerpoint/2010/main" val="2719495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FA5DCF6B-6AC6-4078-9054-6F458FA06365}"/>
              </a:ext>
            </a:extLst>
          </p:cNvPr>
          <p:cNvSpPr/>
          <p:nvPr/>
        </p:nvSpPr>
        <p:spPr>
          <a:xfrm>
            <a:off x="-14055" y="551057"/>
            <a:ext cx="5982236" cy="504413"/>
          </a:xfrm>
          <a:prstGeom prst="rect">
            <a:avLst/>
          </a:prstGeom>
          <a:solidFill>
            <a:srgbClr val="DCDBDA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>
                  <a:alpha val="9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Google Shape;130;p4">
            <a:extLst>
              <a:ext uri="{FF2B5EF4-FFF2-40B4-BE49-F238E27FC236}">
                <a16:creationId xmlns:a16="http://schemas.microsoft.com/office/drawing/2014/main" id="{8E1B3BAA-0600-4BE4-B63C-357347CB1C3C}"/>
              </a:ext>
            </a:extLst>
          </p:cNvPr>
          <p:cNvSpPr/>
          <p:nvPr/>
        </p:nvSpPr>
        <p:spPr>
          <a:xfrm>
            <a:off x="901712" y="474537"/>
            <a:ext cx="122018" cy="638646"/>
          </a:xfrm>
          <a:prstGeom prst="rect">
            <a:avLst/>
          </a:prstGeom>
          <a:solidFill>
            <a:srgbClr val="F2994A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1AF983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0903D85A-8021-402F-9AB5-FEB4CDBE935B}"/>
              </a:ext>
            </a:extLst>
          </p:cNvPr>
          <p:cNvSpPr txBox="1"/>
          <p:nvPr/>
        </p:nvSpPr>
        <p:spPr>
          <a:xfrm>
            <a:off x="1221115" y="53225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charset="-120"/>
              </a:rPr>
              <a:t>一頁摘要</a:t>
            </a: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7D3E356E-D3CB-47B6-B564-BC01E10981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7048851"/>
              </p:ext>
            </p:extLst>
          </p:nvPr>
        </p:nvGraphicFramePr>
        <p:xfrm>
          <a:off x="901712" y="2029620"/>
          <a:ext cx="10761370" cy="3322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4245">
                  <a:extLst>
                    <a:ext uri="{9D8B030D-6E8A-4147-A177-3AD203B41FA5}">
                      <a16:colId xmlns:a16="http://schemas.microsoft.com/office/drawing/2014/main" val="3763756858"/>
                    </a:ext>
                  </a:extLst>
                </a:gridCol>
                <a:gridCol w="5006083">
                  <a:extLst>
                    <a:ext uri="{9D8B030D-6E8A-4147-A177-3AD203B41FA5}">
                      <a16:colId xmlns:a16="http://schemas.microsoft.com/office/drawing/2014/main" val="3578073592"/>
                    </a:ext>
                  </a:extLst>
                </a:gridCol>
                <a:gridCol w="3731042">
                  <a:extLst>
                    <a:ext uri="{9D8B030D-6E8A-4147-A177-3AD203B41FA5}">
                      <a16:colId xmlns:a16="http://schemas.microsoft.com/office/drawing/2014/main" val="757346000"/>
                    </a:ext>
                  </a:extLst>
                </a:gridCol>
              </a:tblGrid>
              <a:tr h="21345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6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提案組別</a:t>
                      </a:r>
                      <a:endParaRPr lang="en-US" altLang="zh-TW" sz="1600" b="1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TW" alt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□ 健康安全　□ 友善生活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示意圖</a:t>
                      </a:r>
                      <a:endParaRPr lang="en-US" altLang="zh-TW" sz="1600" b="1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5955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6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提案單位名稱</a:t>
                      </a:r>
                      <a:endParaRPr lang="en-US" altLang="zh-TW" sz="1600" b="1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altLang="zh-TW" sz="1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zh-TW" altLang="en-US" sz="1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600" b="0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600" b="0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600" b="0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600" b="0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600" b="0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600" b="0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（產品圖或服務流程）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600" b="0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600" b="0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zh-TW" altLang="en-US" sz="1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568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6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參賽提案名稱</a:t>
                      </a:r>
                      <a:endParaRPr lang="en-US" altLang="zh-TW" sz="1600" b="1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TW" altLang="en-US" sz="1600" b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（提案名稱建議應與產品或服務具關連性）</a:t>
                      </a:r>
                      <a:endParaRPr lang="en-US" altLang="zh-TW" sz="1600" b="0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zh-TW" altLang="en-US" sz="1600" b="0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zh-TW" alt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8312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6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提案內容摘要</a:t>
                      </a:r>
                      <a:endParaRPr lang="en-US" altLang="zh-TW" sz="1600" b="1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TW" altLang="en-US" sz="12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（限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300</a:t>
                      </a:r>
                      <a:r>
                        <a:rPr lang="zh-TW" altLang="en-US" sz="12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字內</a:t>
                      </a:r>
                      <a:r>
                        <a:rPr lang="zh-TW" altLang="en-US" sz="1200" b="0" kern="12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）</a:t>
                      </a:r>
                      <a:endParaRPr lang="zh-TW" altLang="en-US" sz="12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（</a:t>
                      </a:r>
                      <a:r>
                        <a:rPr lang="zh-TW" altLang="en-US" sz="1600" b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須包含</a:t>
                      </a:r>
                      <a:r>
                        <a:rPr lang="zh-TW" altLang="en-US" sz="16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提案背景說明、需求痛點、解決方案、預期效益（質化</a:t>
                      </a:r>
                      <a:r>
                        <a:rPr lang="en-US" altLang="zh-TW" sz="16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/</a:t>
                      </a:r>
                      <a:r>
                        <a:rPr lang="zh-TW" altLang="en-US" sz="16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量化））</a:t>
                      </a:r>
                      <a:endParaRPr lang="en-US" altLang="zh-TW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6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600" b="0" kern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857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6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關鍵字（</a:t>
                      </a:r>
                      <a:r>
                        <a:rPr lang="en-US" altLang="zh-TW" sz="16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TAG</a:t>
                      </a:r>
                      <a:r>
                        <a:rPr lang="zh-TW" altLang="en-US" sz="16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） </a:t>
                      </a:r>
                      <a:endParaRPr lang="en-US" altLang="zh-TW" sz="1600" b="1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zh-TW" altLang="en-US" sz="12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建議至多五個</a:t>
                      </a:r>
                      <a:r>
                        <a:rPr lang="zh-TW" altLang="en-US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zh-TW" altLang="en-US" sz="1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zh-TW" alt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2742281"/>
                  </a:ext>
                </a:extLst>
              </a:tr>
            </a:tbl>
          </a:graphicData>
        </a:graphic>
      </p:graphicFrame>
      <p:sp>
        <p:nvSpPr>
          <p:cNvPr id="32" name="矩形: 圓角 31">
            <a:extLst>
              <a:ext uri="{FF2B5EF4-FFF2-40B4-BE49-F238E27FC236}">
                <a16:creationId xmlns:a16="http://schemas.microsoft.com/office/drawing/2014/main" id="{8D97B3AE-7A6B-4334-8C72-3F4D888DB857}"/>
              </a:ext>
            </a:extLst>
          </p:cNvPr>
          <p:cNvSpPr/>
          <p:nvPr/>
        </p:nvSpPr>
        <p:spPr>
          <a:xfrm>
            <a:off x="901712" y="1470606"/>
            <a:ext cx="4065747" cy="33967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提案企劃書須包含下表完整內容：</a:t>
            </a:r>
          </a:p>
        </p:txBody>
      </p:sp>
    </p:spTree>
    <p:extLst>
      <p:ext uri="{BB962C8B-B14F-4D97-AF65-F5344CB8AC3E}">
        <p14:creationId xmlns:p14="http://schemas.microsoft.com/office/powerpoint/2010/main" val="54337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35807" y="101502"/>
            <a:ext cx="6728512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提案</a:t>
            </a:r>
            <a:r>
              <a:rPr sz="3200" b="1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關鍵字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TAG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）填寫</a:t>
            </a:r>
            <a:r>
              <a:rPr sz="3200" b="1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參考表</a:t>
            </a:r>
            <a:endParaRPr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8160" y="858348"/>
            <a:ext cx="11155680" cy="36576"/>
          </a:xfrm>
          <a:prstGeom prst="rect">
            <a:avLst/>
          </a:prstGeom>
          <a:solidFill>
            <a:srgbClr val="19949B"/>
          </a:solidFill>
          <a:ln>
            <a:solidFill>
              <a:srgbClr val="1994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18161" y="1005840"/>
            <a:ext cx="11196340" cy="383744"/>
          </a:xfrm>
          <a:prstGeom prst="roundRect">
            <a:avLst>
              <a:gd name="adj" fmla="val 12000"/>
            </a:avLst>
          </a:prstGeom>
          <a:solidFill>
            <a:srgbClr val="F8FAFC"/>
          </a:solidFill>
          <a:ln>
            <a:solidFill>
              <a:srgbClr val="DF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9033" y="1041927"/>
            <a:ext cx="10674595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請依產品或服務內容，選擇符合的關鍵字，以協助工作坊媒合具相關需求或興趣的樂齡使用者，</a:t>
            </a:r>
            <a:r>
              <a:rPr lang="zh-TW" altLang="en-US" sz="1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建議至多</a:t>
            </a:r>
            <a:r>
              <a:rPr lang="en-US" altLang="zh-TW" sz="1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1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個關鍵字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18160" y="6204470"/>
            <a:ext cx="11605587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en-US" altLang="zh-TW" sz="1200" dirty="0" err="1">
                <a:solidFill>
                  <a:srgbClr val="00000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填寫提醒</a:t>
            </a:r>
            <a:r>
              <a:rPr lang="zh-TW" altLang="en-US" sz="1200" dirty="0">
                <a:solidFill>
                  <a:srgbClr val="00000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：若選擇「其他自訂」，請避免填寫「健康」、「生活」、「科技」等過於抽象名詞，請具體描述長者需求或服務內容，例如「社區送餐」、「陪診服務」等</a:t>
            </a:r>
            <a:endParaRPr sz="1050" dirty="0">
              <a:solidFill>
                <a:srgbClr val="5F6368"/>
              </a:solidFill>
              <a:latin typeface="Microsoft JhengHei"/>
            </a:endParaRPr>
          </a:p>
        </p:txBody>
      </p:sp>
      <p:sp>
        <p:nvSpPr>
          <p:cNvPr id="73" name="TextBox 6">
            <a:extLst>
              <a:ext uri="{FF2B5EF4-FFF2-40B4-BE49-F238E27FC236}">
                <a16:creationId xmlns:a16="http://schemas.microsoft.com/office/drawing/2014/main" id="{18E2833A-C37C-41F1-902F-855477ADB33B}"/>
              </a:ext>
            </a:extLst>
          </p:cNvPr>
          <p:cNvSpPr txBox="1"/>
          <p:nvPr/>
        </p:nvSpPr>
        <p:spPr>
          <a:xfrm>
            <a:off x="602788" y="1553873"/>
            <a:ext cx="1218282" cy="2923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900" b="1" dirty="0" err="1">
                <a:solidFill>
                  <a:srgbClr val="0A727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關鍵字參考</a:t>
            </a:r>
            <a:endParaRPr sz="1900" b="1" dirty="0">
              <a:solidFill>
                <a:srgbClr val="0A7275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4" name="TextBox 7">
            <a:extLst>
              <a:ext uri="{FF2B5EF4-FFF2-40B4-BE49-F238E27FC236}">
                <a16:creationId xmlns:a16="http://schemas.microsoft.com/office/drawing/2014/main" id="{8A4F87E6-1A4A-415E-8647-E739252CF21F}"/>
              </a:ext>
            </a:extLst>
          </p:cNvPr>
          <p:cNvSpPr txBox="1"/>
          <p:nvPr/>
        </p:nvSpPr>
        <p:spPr>
          <a:xfrm>
            <a:off x="3967780" y="1614370"/>
            <a:ext cx="3981859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350" b="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未有適用</a:t>
            </a:r>
            <a:r>
              <a:rPr lang="zh-TW" altLang="en-US" sz="135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關鍵字</a:t>
            </a:r>
            <a:r>
              <a:rPr sz="1350" b="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時，可於下方自</a:t>
            </a:r>
            <a:r>
              <a:rPr lang="zh-TW" altLang="en-US" sz="13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訂其他</a:t>
            </a:r>
            <a:r>
              <a:rPr sz="1350" b="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具體關鍵字</a:t>
            </a:r>
            <a:r>
              <a:rPr sz="135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sp>
        <p:nvSpPr>
          <p:cNvPr id="75" name="Rounded Rectangle 8">
            <a:extLst>
              <a:ext uri="{FF2B5EF4-FFF2-40B4-BE49-F238E27FC236}">
                <a16:creationId xmlns:a16="http://schemas.microsoft.com/office/drawing/2014/main" id="{1E6A2F15-61B7-4909-B040-E6F7922B661A}"/>
              </a:ext>
            </a:extLst>
          </p:cNvPr>
          <p:cNvSpPr/>
          <p:nvPr/>
        </p:nvSpPr>
        <p:spPr>
          <a:xfrm>
            <a:off x="538780" y="1910269"/>
            <a:ext cx="11283696" cy="37947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8D6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8" name="Rounded Rectangle 9">
            <a:extLst>
              <a:ext uri="{FF2B5EF4-FFF2-40B4-BE49-F238E27FC236}">
                <a16:creationId xmlns:a16="http://schemas.microsoft.com/office/drawing/2014/main" id="{6C606763-DB1F-4724-8CB7-28BAAE7939B5}"/>
              </a:ext>
            </a:extLst>
          </p:cNvPr>
          <p:cNvSpPr/>
          <p:nvPr/>
        </p:nvSpPr>
        <p:spPr>
          <a:xfrm>
            <a:off x="721660" y="2138869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9" name="TextBox 10">
            <a:extLst>
              <a:ext uri="{FF2B5EF4-FFF2-40B4-BE49-F238E27FC236}">
                <a16:creationId xmlns:a16="http://schemas.microsoft.com/office/drawing/2014/main" id="{E463CB99-C42D-4D93-87C4-3849D41CDFA4}"/>
              </a:ext>
            </a:extLst>
          </p:cNvPr>
          <p:cNvSpPr txBox="1"/>
          <p:nvPr/>
        </p:nvSpPr>
        <p:spPr>
          <a:xfrm>
            <a:off x="1248663" y="2227018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健康量測</a:t>
            </a:r>
          </a:p>
        </p:txBody>
      </p:sp>
      <p:sp>
        <p:nvSpPr>
          <p:cNvPr id="80" name="Rounded Rectangle 11">
            <a:extLst>
              <a:ext uri="{FF2B5EF4-FFF2-40B4-BE49-F238E27FC236}">
                <a16:creationId xmlns:a16="http://schemas.microsoft.com/office/drawing/2014/main" id="{D80D3C45-C615-4EB9-8497-E56D972FFB65}"/>
              </a:ext>
            </a:extLst>
          </p:cNvPr>
          <p:cNvSpPr/>
          <p:nvPr/>
        </p:nvSpPr>
        <p:spPr>
          <a:xfrm>
            <a:off x="2559604" y="2138869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1" name="TextBox 12">
            <a:extLst>
              <a:ext uri="{FF2B5EF4-FFF2-40B4-BE49-F238E27FC236}">
                <a16:creationId xmlns:a16="http://schemas.microsoft.com/office/drawing/2014/main" id="{DCE8F5E9-6893-4B32-8085-39C94B2281AA}"/>
              </a:ext>
            </a:extLst>
          </p:cNvPr>
          <p:cNvSpPr txBox="1"/>
          <p:nvPr/>
        </p:nvSpPr>
        <p:spPr>
          <a:xfrm>
            <a:off x="3086607" y="2227018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血壓管理</a:t>
            </a:r>
          </a:p>
        </p:txBody>
      </p:sp>
      <p:sp>
        <p:nvSpPr>
          <p:cNvPr id="82" name="Rounded Rectangle 13">
            <a:extLst>
              <a:ext uri="{FF2B5EF4-FFF2-40B4-BE49-F238E27FC236}">
                <a16:creationId xmlns:a16="http://schemas.microsoft.com/office/drawing/2014/main" id="{C8909541-B2D3-4C8E-A506-8A62434CBD5A}"/>
              </a:ext>
            </a:extLst>
          </p:cNvPr>
          <p:cNvSpPr/>
          <p:nvPr/>
        </p:nvSpPr>
        <p:spPr>
          <a:xfrm>
            <a:off x="4397547" y="2138869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3" name="TextBox 14">
            <a:extLst>
              <a:ext uri="{FF2B5EF4-FFF2-40B4-BE49-F238E27FC236}">
                <a16:creationId xmlns:a16="http://schemas.microsoft.com/office/drawing/2014/main" id="{8F498942-5768-4618-A0FD-522C21DCFFC0}"/>
              </a:ext>
            </a:extLst>
          </p:cNvPr>
          <p:cNvSpPr txBox="1"/>
          <p:nvPr/>
        </p:nvSpPr>
        <p:spPr>
          <a:xfrm>
            <a:off x="4924551" y="2227018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血糖管理</a:t>
            </a:r>
          </a:p>
        </p:txBody>
      </p:sp>
      <p:sp>
        <p:nvSpPr>
          <p:cNvPr id="84" name="Rounded Rectangle 15">
            <a:extLst>
              <a:ext uri="{FF2B5EF4-FFF2-40B4-BE49-F238E27FC236}">
                <a16:creationId xmlns:a16="http://schemas.microsoft.com/office/drawing/2014/main" id="{A0EA1648-0386-47FC-95D8-964CA8764278}"/>
              </a:ext>
            </a:extLst>
          </p:cNvPr>
          <p:cNvSpPr/>
          <p:nvPr/>
        </p:nvSpPr>
        <p:spPr>
          <a:xfrm>
            <a:off x="6235491" y="2138869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5" name="TextBox 16">
            <a:extLst>
              <a:ext uri="{FF2B5EF4-FFF2-40B4-BE49-F238E27FC236}">
                <a16:creationId xmlns:a16="http://schemas.microsoft.com/office/drawing/2014/main" id="{70795560-DEED-48A4-B3CF-D909C62A207C}"/>
              </a:ext>
            </a:extLst>
          </p:cNvPr>
          <p:cNvSpPr txBox="1"/>
          <p:nvPr/>
        </p:nvSpPr>
        <p:spPr>
          <a:xfrm>
            <a:off x="6762494" y="2227018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心律監測</a:t>
            </a:r>
          </a:p>
        </p:txBody>
      </p:sp>
      <p:sp>
        <p:nvSpPr>
          <p:cNvPr id="86" name="Rounded Rectangle 17">
            <a:extLst>
              <a:ext uri="{FF2B5EF4-FFF2-40B4-BE49-F238E27FC236}">
                <a16:creationId xmlns:a16="http://schemas.microsoft.com/office/drawing/2014/main" id="{EF0F54CC-9D5E-42B3-8884-1E18288055B1}"/>
              </a:ext>
            </a:extLst>
          </p:cNvPr>
          <p:cNvSpPr/>
          <p:nvPr/>
        </p:nvSpPr>
        <p:spPr>
          <a:xfrm>
            <a:off x="8073435" y="2138869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7" name="TextBox 18">
            <a:extLst>
              <a:ext uri="{FF2B5EF4-FFF2-40B4-BE49-F238E27FC236}">
                <a16:creationId xmlns:a16="http://schemas.microsoft.com/office/drawing/2014/main" id="{73066F83-0640-450A-9574-F6F31DB0D3B5}"/>
              </a:ext>
            </a:extLst>
          </p:cNvPr>
          <p:cNvSpPr txBox="1"/>
          <p:nvPr/>
        </p:nvSpPr>
        <p:spPr>
          <a:xfrm>
            <a:off x="8513875" y="2227018"/>
            <a:ext cx="865622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慢性病管理</a:t>
            </a:r>
          </a:p>
        </p:txBody>
      </p:sp>
      <p:sp>
        <p:nvSpPr>
          <p:cNvPr id="88" name="Rounded Rectangle 19">
            <a:extLst>
              <a:ext uri="{FF2B5EF4-FFF2-40B4-BE49-F238E27FC236}">
                <a16:creationId xmlns:a16="http://schemas.microsoft.com/office/drawing/2014/main" id="{9C4CE92E-7873-4D0D-9B30-B0D7EFD11E6A}"/>
              </a:ext>
            </a:extLst>
          </p:cNvPr>
          <p:cNvSpPr/>
          <p:nvPr/>
        </p:nvSpPr>
        <p:spPr>
          <a:xfrm>
            <a:off x="9911379" y="2138869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9" name="TextBox 20">
            <a:extLst>
              <a:ext uri="{FF2B5EF4-FFF2-40B4-BE49-F238E27FC236}">
                <a16:creationId xmlns:a16="http://schemas.microsoft.com/office/drawing/2014/main" id="{9B0949E2-E226-4007-A8DC-9D348A58DEFE}"/>
              </a:ext>
            </a:extLst>
          </p:cNvPr>
          <p:cNvSpPr txBox="1"/>
          <p:nvPr/>
        </p:nvSpPr>
        <p:spPr>
          <a:xfrm>
            <a:off x="10438382" y="2227018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用藥管理</a:t>
            </a:r>
          </a:p>
        </p:txBody>
      </p:sp>
      <p:sp>
        <p:nvSpPr>
          <p:cNvPr id="138" name="Rounded Rectangle 21">
            <a:extLst>
              <a:ext uri="{FF2B5EF4-FFF2-40B4-BE49-F238E27FC236}">
                <a16:creationId xmlns:a16="http://schemas.microsoft.com/office/drawing/2014/main" id="{120DC7DA-C404-43DD-AA3C-103BE3757E25}"/>
              </a:ext>
            </a:extLst>
          </p:cNvPr>
          <p:cNvSpPr/>
          <p:nvPr/>
        </p:nvSpPr>
        <p:spPr>
          <a:xfrm>
            <a:off x="721660" y="2614357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1" name="TextBox 22">
            <a:extLst>
              <a:ext uri="{FF2B5EF4-FFF2-40B4-BE49-F238E27FC236}">
                <a16:creationId xmlns:a16="http://schemas.microsoft.com/office/drawing/2014/main" id="{4DD7D0EC-E0E3-47A5-B95E-9A81B6D65C39}"/>
              </a:ext>
            </a:extLst>
          </p:cNvPr>
          <p:cNvSpPr txBox="1"/>
          <p:nvPr/>
        </p:nvSpPr>
        <p:spPr>
          <a:xfrm>
            <a:off x="1248663" y="2702506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營養管理</a:t>
            </a:r>
          </a:p>
        </p:txBody>
      </p:sp>
      <p:sp>
        <p:nvSpPr>
          <p:cNvPr id="153" name="Rounded Rectangle 23">
            <a:extLst>
              <a:ext uri="{FF2B5EF4-FFF2-40B4-BE49-F238E27FC236}">
                <a16:creationId xmlns:a16="http://schemas.microsoft.com/office/drawing/2014/main" id="{5AED5141-7F65-49EC-924C-985414A4A609}"/>
              </a:ext>
            </a:extLst>
          </p:cNvPr>
          <p:cNvSpPr/>
          <p:nvPr/>
        </p:nvSpPr>
        <p:spPr>
          <a:xfrm>
            <a:off x="2559604" y="2614357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5" name="TextBox 24">
            <a:extLst>
              <a:ext uri="{FF2B5EF4-FFF2-40B4-BE49-F238E27FC236}">
                <a16:creationId xmlns:a16="http://schemas.microsoft.com/office/drawing/2014/main" id="{8903AA41-2C47-48C4-8718-F099A8D6AB80}"/>
              </a:ext>
            </a:extLst>
          </p:cNvPr>
          <p:cNvSpPr txBox="1"/>
          <p:nvPr/>
        </p:nvSpPr>
        <p:spPr>
          <a:xfrm>
            <a:off x="3086607" y="2702506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睡眠管理</a:t>
            </a:r>
          </a:p>
        </p:txBody>
      </p:sp>
      <p:sp>
        <p:nvSpPr>
          <p:cNvPr id="156" name="Rounded Rectangle 25">
            <a:extLst>
              <a:ext uri="{FF2B5EF4-FFF2-40B4-BE49-F238E27FC236}">
                <a16:creationId xmlns:a16="http://schemas.microsoft.com/office/drawing/2014/main" id="{56F39ADA-5281-43F3-A30D-D1E333C15763}"/>
              </a:ext>
            </a:extLst>
          </p:cNvPr>
          <p:cNvSpPr/>
          <p:nvPr/>
        </p:nvSpPr>
        <p:spPr>
          <a:xfrm>
            <a:off x="4397547" y="2614357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7" name="TextBox 26">
            <a:extLst>
              <a:ext uri="{FF2B5EF4-FFF2-40B4-BE49-F238E27FC236}">
                <a16:creationId xmlns:a16="http://schemas.microsoft.com/office/drawing/2014/main" id="{F9905516-ACDF-4534-A4EA-BBEFE960A9F1}"/>
              </a:ext>
            </a:extLst>
          </p:cNvPr>
          <p:cNvSpPr txBox="1"/>
          <p:nvPr/>
        </p:nvSpPr>
        <p:spPr>
          <a:xfrm>
            <a:off x="4924550" y="2702506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zh-TW" altLang="en-US" sz="135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認知評估</a:t>
            </a:r>
            <a:endParaRPr sz="135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8" name="Rounded Rectangle 27">
            <a:extLst>
              <a:ext uri="{FF2B5EF4-FFF2-40B4-BE49-F238E27FC236}">
                <a16:creationId xmlns:a16="http://schemas.microsoft.com/office/drawing/2014/main" id="{4B629F83-892C-42CA-A510-B7985F4706A9}"/>
              </a:ext>
            </a:extLst>
          </p:cNvPr>
          <p:cNvSpPr/>
          <p:nvPr/>
        </p:nvSpPr>
        <p:spPr>
          <a:xfrm>
            <a:off x="6235491" y="2614357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9" name="TextBox 28">
            <a:extLst>
              <a:ext uri="{FF2B5EF4-FFF2-40B4-BE49-F238E27FC236}">
                <a16:creationId xmlns:a16="http://schemas.microsoft.com/office/drawing/2014/main" id="{D3447B3B-8D01-4909-B414-EFD671B85E85}"/>
              </a:ext>
            </a:extLst>
          </p:cNvPr>
          <p:cNvSpPr txBox="1"/>
          <p:nvPr/>
        </p:nvSpPr>
        <p:spPr>
          <a:xfrm>
            <a:off x="6762494" y="2702506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認知訓練</a:t>
            </a:r>
          </a:p>
        </p:txBody>
      </p:sp>
      <p:sp>
        <p:nvSpPr>
          <p:cNvPr id="160" name="Rounded Rectangle 29">
            <a:extLst>
              <a:ext uri="{FF2B5EF4-FFF2-40B4-BE49-F238E27FC236}">
                <a16:creationId xmlns:a16="http://schemas.microsoft.com/office/drawing/2014/main" id="{08C32174-C5A4-4BC8-8EE6-BA2166BBD4ED}"/>
              </a:ext>
            </a:extLst>
          </p:cNvPr>
          <p:cNvSpPr/>
          <p:nvPr/>
        </p:nvSpPr>
        <p:spPr>
          <a:xfrm>
            <a:off x="8073435" y="2614357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1" name="TextBox 30">
            <a:extLst>
              <a:ext uri="{FF2B5EF4-FFF2-40B4-BE49-F238E27FC236}">
                <a16:creationId xmlns:a16="http://schemas.microsoft.com/office/drawing/2014/main" id="{67BC959E-DD01-4A26-99C1-A7F0C82F30A9}"/>
              </a:ext>
            </a:extLst>
          </p:cNvPr>
          <p:cNvSpPr txBox="1"/>
          <p:nvPr/>
        </p:nvSpPr>
        <p:spPr>
          <a:xfrm>
            <a:off x="8513875" y="2702506"/>
            <a:ext cx="865622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體適能評估</a:t>
            </a:r>
            <a:endParaRPr sz="135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2" name="Rounded Rectangle 31">
            <a:extLst>
              <a:ext uri="{FF2B5EF4-FFF2-40B4-BE49-F238E27FC236}">
                <a16:creationId xmlns:a16="http://schemas.microsoft.com/office/drawing/2014/main" id="{FC216A4B-8341-4189-AE0B-9F8516FE2EA0}"/>
              </a:ext>
            </a:extLst>
          </p:cNvPr>
          <p:cNvSpPr/>
          <p:nvPr/>
        </p:nvSpPr>
        <p:spPr>
          <a:xfrm>
            <a:off x="9911379" y="2614357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3" name="TextBox 32">
            <a:extLst>
              <a:ext uri="{FF2B5EF4-FFF2-40B4-BE49-F238E27FC236}">
                <a16:creationId xmlns:a16="http://schemas.microsoft.com/office/drawing/2014/main" id="{D26ADF6F-797D-4A88-BEF4-A244993DF52D}"/>
              </a:ext>
            </a:extLst>
          </p:cNvPr>
          <p:cNvSpPr txBox="1"/>
          <p:nvPr/>
        </p:nvSpPr>
        <p:spPr>
          <a:xfrm>
            <a:off x="10265257" y="2702506"/>
            <a:ext cx="1038746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zh-TW" altLang="en-US" sz="135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身體功能</a:t>
            </a:r>
            <a:r>
              <a:rPr sz="1350" b="1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評估</a:t>
            </a:r>
            <a:endParaRPr sz="135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4" name="Rounded Rectangle 33">
            <a:extLst>
              <a:ext uri="{FF2B5EF4-FFF2-40B4-BE49-F238E27FC236}">
                <a16:creationId xmlns:a16="http://schemas.microsoft.com/office/drawing/2014/main" id="{60EA36B9-E5C3-42A2-BCF1-7621FFC9F97D}"/>
              </a:ext>
            </a:extLst>
          </p:cNvPr>
          <p:cNvSpPr/>
          <p:nvPr/>
        </p:nvSpPr>
        <p:spPr>
          <a:xfrm>
            <a:off x="721660" y="3089845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5" name="TextBox 34">
            <a:extLst>
              <a:ext uri="{FF2B5EF4-FFF2-40B4-BE49-F238E27FC236}">
                <a16:creationId xmlns:a16="http://schemas.microsoft.com/office/drawing/2014/main" id="{83DC77BD-6206-4669-B48F-AC4247476E98}"/>
              </a:ext>
            </a:extLst>
          </p:cNvPr>
          <p:cNvSpPr txBox="1"/>
          <p:nvPr/>
        </p:nvSpPr>
        <p:spPr>
          <a:xfrm>
            <a:off x="1248663" y="3177994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運動促進</a:t>
            </a:r>
          </a:p>
        </p:txBody>
      </p:sp>
      <p:sp>
        <p:nvSpPr>
          <p:cNvPr id="166" name="Rounded Rectangle 35">
            <a:extLst>
              <a:ext uri="{FF2B5EF4-FFF2-40B4-BE49-F238E27FC236}">
                <a16:creationId xmlns:a16="http://schemas.microsoft.com/office/drawing/2014/main" id="{B1CC3FA5-1E0C-4F8B-B740-EE2D5B2909CB}"/>
              </a:ext>
            </a:extLst>
          </p:cNvPr>
          <p:cNvSpPr/>
          <p:nvPr/>
        </p:nvSpPr>
        <p:spPr>
          <a:xfrm>
            <a:off x="2559604" y="3089845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7" name="TextBox 36">
            <a:extLst>
              <a:ext uri="{FF2B5EF4-FFF2-40B4-BE49-F238E27FC236}">
                <a16:creationId xmlns:a16="http://schemas.microsoft.com/office/drawing/2014/main" id="{795D0521-C0D5-4445-9B2B-EA5917B26A39}"/>
              </a:ext>
            </a:extLst>
          </p:cNvPr>
          <p:cNvSpPr txBox="1"/>
          <p:nvPr/>
        </p:nvSpPr>
        <p:spPr>
          <a:xfrm>
            <a:off x="3086607" y="3177994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復能訓練</a:t>
            </a:r>
          </a:p>
        </p:txBody>
      </p:sp>
      <p:sp>
        <p:nvSpPr>
          <p:cNvPr id="168" name="Rounded Rectangle 37">
            <a:extLst>
              <a:ext uri="{FF2B5EF4-FFF2-40B4-BE49-F238E27FC236}">
                <a16:creationId xmlns:a16="http://schemas.microsoft.com/office/drawing/2014/main" id="{676EABEE-B29B-412D-A131-442147FB34AC}"/>
              </a:ext>
            </a:extLst>
          </p:cNvPr>
          <p:cNvSpPr/>
          <p:nvPr/>
        </p:nvSpPr>
        <p:spPr>
          <a:xfrm>
            <a:off x="4397547" y="3089845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9" name="TextBox 38">
            <a:extLst>
              <a:ext uri="{FF2B5EF4-FFF2-40B4-BE49-F238E27FC236}">
                <a16:creationId xmlns:a16="http://schemas.microsoft.com/office/drawing/2014/main" id="{7045976B-671F-4DFF-AFA6-330C070045AC}"/>
              </a:ext>
            </a:extLst>
          </p:cNvPr>
          <p:cNvSpPr txBox="1"/>
          <p:nvPr/>
        </p:nvSpPr>
        <p:spPr>
          <a:xfrm>
            <a:off x="4751426" y="3177994"/>
            <a:ext cx="1038746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口腔功能訓練</a:t>
            </a:r>
            <a:endParaRPr sz="135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0" name="Rounded Rectangle 39">
            <a:extLst>
              <a:ext uri="{FF2B5EF4-FFF2-40B4-BE49-F238E27FC236}">
                <a16:creationId xmlns:a16="http://schemas.microsoft.com/office/drawing/2014/main" id="{0CD46267-DA99-42B5-88DC-0B14BA769D57}"/>
              </a:ext>
            </a:extLst>
          </p:cNvPr>
          <p:cNvSpPr/>
          <p:nvPr/>
        </p:nvSpPr>
        <p:spPr>
          <a:xfrm>
            <a:off x="6235491" y="3089845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1" name="TextBox 40">
            <a:extLst>
              <a:ext uri="{FF2B5EF4-FFF2-40B4-BE49-F238E27FC236}">
                <a16:creationId xmlns:a16="http://schemas.microsoft.com/office/drawing/2014/main" id="{CA1E559E-6DA3-4BC7-9F43-0F9B9A3535F2}"/>
              </a:ext>
            </a:extLst>
          </p:cNvPr>
          <p:cNvSpPr txBox="1"/>
          <p:nvPr/>
        </p:nvSpPr>
        <p:spPr>
          <a:xfrm>
            <a:off x="6762494" y="3177994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吞嚥訓練</a:t>
            </a:r>
          </a:p>
        </p:txBody>
      </p:sp>
      <p:sp>
        <p:nvSpPr>
          <p:cNvPr id="172" name="Rounded Rectangle 41">
            <a:extLst>
              <a:ext uri="{FF2B5EF4-FFF2-40B4-BE49-F238E27FC236}">
                <a16:creationId xmlns:a16="http://schemas.microsoft.com/office/drawing/2014/main" id="{F5D84200-2184-4DD9-8310-C2B916A03F4C}"/>
              </a:ext>
            </a:extLst>
          </p:cNvPr>
          <p:cNvSpPr/>
          <p:nvPr/>
        </p:nvSpPr>
        <p:spPr>
          <a:xfrm>
            <a:off x="8073435" y="3089845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3" name="TextBox 42">
            <a:extLst>
              <a:ext uri="{FF2B5EF4-FFF2-40B4-BE49-F238E27FC236}">
                <a16:creationId xmlns:a16="http://schemas.microsoft.com/office/drawing/2014/main" id="{F81CC78A-22C3-43C7-804B-06CEF8EEE07F}"/>
              </a:ext>
            </a:extLst>
          </p:cNvPr>
          <p:cNvSpPr txBox="1"/>
          <p:nvPr/>
        </p:nvSpPr>
        <p:spPr>
          <a:xfrm>
            <a:off x="8600438" y="3177994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聽力照護</a:t>
            </a:r>
          </a:p>
        </p:txBody>
      </p:sp>
      <p:sp>
        <p:nvSpPr>
          <p:cNvPr id="174" name="Rounded Rectangle 43">
            <a:extLst>
              <a:ext uri="{FF2B5EF4-FFF2-40B4-BE49-F238E27FC236}">
                <a16:creationId xmlns:a16="http://schemas.microsoft.com/office/drawing/2014/main" id="{BF060DB2-139F-4B63-A187-07FA863F1356}"/>
              </a:ext>
            </a:extLst>
          </p:cNvPr>
          <p:cNvSpPr/>
          <p:nvPr/>
        </p:nvSpPr>
        <p:spPr>
          <a:xfrm>
            <a:off x="9911379" y="3089845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5" name="TextBox 44">
            <a:extLst>
              <a:ext uri="{FF2B5EF4-FFF2-40B4-BE49-F238E27FC236}">
                <a16:creationId xmlns:a16="http://schemas.microsoft.com/office/drawing/2014/main" id="{9518BC58-CA20-433E-8182-A7C998FB5EF2}"/>
              </a:ext>
            </a:extLst>
          </p:cNvPr>
          <p:cNvSpPr txBox="1"/>
          <p:nvPr/>
        </p:nvSpPr>
        <p:spPr>
          <a:xfrm>
            <a:off x="10438382" y="3177994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跌倒預防</a:t>
            </a:r>
          </a:p>
        </p:txBody>
      </p:sp>
      <p:sp>
        <p:nvSpPr>
          <p:cNvPr id="176" name="Rounded Rectangle 45">
            <a:extLst>
              <a:ext uri="{FF2B5EF4-FFF2-40B4-BE49-F238E27FC236}">
                <a16:creationId xmlns:a16="http://schemas.microsoft.com/office/drawing/2014/main" id="{0E9C73A6-C07F-428B-8800-59F12BF9A3DF}"/>
              </a:ext>
            </a:extLst>
          </p:cNvPr>
          <p:cNvSpPr/>
          <p:nvPr/>
        </p:nvSpPr>
        <p:spPr>
          <a:xfrm>
            <a:off x="721660" y="3565333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8" name="Rounded Rectangle 47">
            <a:extLst>
              <a:ext uri="{FF2B5EF4-FFF2-40B4-BE49-F238E27FC236}">
                <a16:creationId xmlns:a16="http://schemas.microsoft.com/office/drawing/2014/main" id="{27A3E3CC-ADFC-40AF-B50E-BEC63D10BD9C}"/>
              </a:ext>
            </a:extLst>
          </p:cNvPr>
          <p:cNvSpPr/>
          <p:nvPr/>
        </p:nvSpPr>
        <p:spPr>
          <a:xfrm>
            <a:off x="2559604" y="3565333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9" name="TextBox 48">
            <a:extLst>
              <a:ext uri="{FF2B5EF4-FFF2-40B4-BE49-F238E27FC236}">
                <a16:creationId xmlns:a16="http://schemas.microsoft.com/office/drawing/2014/main" id="{B3E74086-9894-4938-B09D-7740529215BF}"/>
              </a:ext>
            </a:extLst>
          </p:cNvPr>
          <p:cNvSpPr txBox="1"/>
          <p:nvPr/>
        </p:nvSpPr>
        <p:spPr>
          <a:xfrm>
            <a:off x="3086607" y="3653482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走失定位</a:t>
            </a:r>
          </a:p>
        </p:txBody>
      </p:sp>
      <p:sp>
        <p:nvSpPr>
          <p:cNvPr id="180" name="Rounded Rectangle 49">
            <a:extLst>
              <a:ext uri="{FF2B5EF4-FFF2-40B4-BE49-F238E27FC236}">
                <a16:creationId xmlns:a16="http://schemas.microsoft.com/office/drawing/2014/main" id="{2AB99D5C-3DC8-47ED-92A9-4555983E1945}"/>
              </a:ext>
            </a:extLst>
          </p:cNvPr>
          <p:cNvSpPr/>
          <p:nvPr/>
        </p:nvSpPr>
        <p:spPr>
          <a:xfrm>
            <a:off x="4397547" y="3565333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1" name="TextBox 50">
            <a:extLst>
              <a:ext uri="{FF2B5EF4-FFF2-40B4-BE49-F238E27FC236}">
                <a16:creationId xmlns:a16="http://schemas.microsoft.com/office/drawing/2014/main" id="{A0C74B75-694E-4AAB-84B5-305FEF3BDF3A}"/>
              </a:ext>
            </a:extLst>
          </p:cNvPr>
          <p:cNvSpPr txBox="1"/>
          <p:nvPr/>
        </p:nvSpPr>
        <p:spPr>
          <a:xfrm>
            <a:off x="4924551" y="3653482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緊急求助</a:t>
            </a:r>
          </a:p>
        </p:txBody>
      </p:sp>
      <p:sp>
        <p:nvSpPr>
          <p:cNvPr id="182" name="Rounded Rectangle 51">
            <a:extLst>
              <a:ext uri="{FF2B5EF4-FFF2-40B4-BE49-F238E27FC236}">
                <a16:creationId xmlns:a16="http://schemas.microsoft.com/office/drawing/2014/main" id="{89D2E0D6-F48B-43E1-BBCD-4F3708DD2DF3}"/>
              </a:ext>
            </a:extLst>
          </p:cNvPr>
          <p:cNvSpPr/>
          <p:nvPr/>
        </p:nvSpPr>
        <p:spPr>
          <a:xfrm>
            <a:off x="6235491" y="3565333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3" name="TextBox 52">
            <a:extLst>
              <a:ext uri="{FF2B5EF4-FFF2-40B4-BE49-F238E27FC236}">
                <a16:creationId xmlns:a16="http://schemas.microsoft.com/office/drawing/2014/main" id="{C5B3A8B0-9EB2-4F88-AB9D-37A6F652F38C}"/>
              </a:ext>
            </a:extLst>
          </p:cNvPr>
          <p:cNvSpPr txBox="1"/>
          <p:nvPr/>
        </p:nvSpPr>
        <p:spPr>
          <a:xfrm>
            <a:off x="6762494" y="3653482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陪伴聊天</a:t>
            </a:r>
            <a:endParaRPr sz="135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4" name="Rounded Rectangle 53">
            <a:extLst>
              <a:ext uri="{FF2B5EF4-FFF2-40B4-BE49-F238E27FC236}">
                <a16:creationId xmlns:a16="http://schemas.microsoft.com/office/drawing/2014/main" id="{837C192D-D84C-4B86-B4FD-CF0FECACBC0C}"/>
              </a:ext>
            </a:extLst>
          </p:cNvPr>
          <p:cNvSpPr/>
          <p:nvPr/>
        </p:nvSpPr>
        <p:spPr>
          <a:xfrm>
            <a:off x="8073435" y="3565333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5" name="TextBox 54">
            <a:extLst>
              <a:ext uri="{FF2B5EF4-FFF2-40B4-BE49-F238E27FC236}">
                <a16:creationId xmlns:a16="http://schemas.microsoft.com/office/drawing/2014/main" id="{D274967E-F482-4F65-9AFE-65D83DDB2A60}"/>
              </a:ext>
            </a:extLst>
          </p:cNvPr>
          <p:cNvSpPr txBox="1"/>
          <p:nvPr/>
        </p:nvSpPr>
        <p:spPr>
          <a:xfrm>
            <a:off x="8600440" y="3653482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情緒</a:t>
            </a:r>
            <a:r>
              <a:rPr lang="zh-TW" altLang="en-US" sz="135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關懷</a:t>
            </a:r>
            <a:endParaRPr sz="135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6" name="Rounded Rectangle 55">
            <a:extLst>
              <a:ext uri="{FF2B5EF4-FFF2-40B4-BE49-F238E27FC236}">
                <a16:creationId xmlns:a16="http://schemas.microsoft.com/office/drawing/2014/main" id="{5FA2D746-660A-4DF1-882D-3EB424844AA9}"/>
              </a:ext>
            </a:extLst>
          </p:cNvPr>
          <p:cNvSpPr/>
          <p:nvPr/>
        </p:nvSpPr>
        <p:spPr>
          <a:xfrm>
            <a:off x="9911379" y="3565333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7" name="TextBox 56">
            <a:extLst>
              <a:ext uri="{FF2B5EF4-FFF2-40B4-BE49-F238E27FC236}">
                <a16:creationId xmlns:a16="http://schemas.microsoft.com/office/drawing/2014/main" id="{040379C2-F6EC-41EA-BC2A-3969F74E399D}"/>
              </a:ext>
            </a:extLst>
          </p:cNvPr>
          <p:cNvSpPr txBox="1"/>
          <p:nvPr/>
        </p:nvSpPr>
        <p:spPr>
          <a:xfrm>
            <a:off x="10438382" y="3653482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社交互動</a:t>
            </a:r>
          </a:p>
        </p:txBody>
      </p:sp>
      <p:sp>
        <p:nvSpPr>
          <p:cNvPr id="188" name="Rounded Rectangle 57">
            <a:extLst>
              <a:ext uri="{FF2B5EF4-FFF2-40B4-BE49-F238E27FC236}">
                <a16:creationId xmlns:a16="http://schemas.microsoft.com/office/drawing/2014/main" id="{E1381555-6679-467A-AEC1-C32F19DD56E0}"/>
              </a:ext>
            </a:extLst>
          </p:cNvPr>
          <p:cNvSpPr/>
          <p:nvPr/>
        </p:nvSpPr>
        <p:spPr>
          <a:xfrm>
            <a:off x="721660" y="4040820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0" name="Rounded Rectangle 59">
            <a:extLst>
              <a:ext uri="{FF2B5EF4-FFF2-40B4-BE49-F238E27FC236}">
                <a16:creationId xmlns:a16="http://schemas.microsoft.com/office/drawing/2014/main" id="{E5DDE82D-4E1C-46B4-B955-56B920EAF746}"/>
              </a:ext>
            </a:extLst>
          </p:cNvPr>
          <p:cNvSpPr/>
          <p:nvPr/>
        </p:nvSpPr>
        <p:spPr>
          <a:xfrm>
            <a:off x="2559604" y="4040820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1" name="TextBox 60">
            <a:extLst>
              <a:ext uri="{FF2B5EF4-FFF2-40B4-BE49-F238E27FC236}">
                <a16:creationId xmlns:a16="http://schemas.microsoft.com/office/drawing/2014/main" id="{EB5EB02F-1820-4FDB-A1C1-21BA554F720B}"/>
              </a:ext>
            </a:extLst>
          </p:cNvPr>
          <p:cNvSpPr txBox="1"/>
          <p:nvPr/>
        </p:nvSpPr>
        <p:spPr>
          <a:xfrm>
            <a:off x="3086607" y="4128969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活動揪團</a:t>
            </a:r>
          </a:p>
        </p:txBody>
      </p:sp>
      <p:sp>
        <p:nvSpPr>
          <p:cNvPr id="192" name="Rounded Rectangle 61">
            <a:extLst>
              <a:ext uri="{FF2B5EF4-FFF2-40B4-BE49-F238E27FC236}">
                <a16:creationId xmlns:a16="http://schemas.microsoft.com/office/drawing/2014/main" id="{F99F5813-8CF7-4F31-92C3-BA062F55BD4F}"/>
              </a:ext>
            </a:extLst>
          </p:cNvPr>
          <p:cNvSpPr/>
          <p:nvPr/>
        </p:nvSpPr>
        <p:spPr>
          <a:xfrm>
            <a:off x="4397547" y="4040820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3" name="TextBox 62">
            <a:extLst>
              <a:ext uri="{FF2B5EF4-FFF2-40B4-BE49-F238E27FC236}">
                <a16:creationId xmlns:a16="http://schemas.microsoft.com/office/drawing/2014/main" id="{2F844A89-F400-4F07-9AD0-D428057F6304}"/>
              </a:ext>
            </a:extLst>
          </p:cNvPr>
          <p:cNvSpPr txBox="1"/>
          <p:nvPr/>
        </p:nvSpPr>
        <p:spPr>
          <a:xfrm>
            <a:off x="4924552" y="4128969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線上</a:t>
            </a:r>
            <a:r>
              <a:rPr lang="zh-TW" altLang="en-US" sz="135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  <a:endParaRPr sz="135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4" name="Rounded Rectangle 63">
            <a:extLst>
              <a:ext uri="{FF2B5EF4-FFF2-40B4-BE49-F238E27FC236}">
                <a16:creationId xmlns:a16="http://schemas.microsoft.com/office/drawing/2014/main" id="{33897E7F-FBC0-4387-9328-F1C43861C39D}"/>
              </a:ext>
            </a:extLst>
          </p:cNvPr>
          <p:cNvSpPr/>
          <p:nvPr/>
        </p:nvSpPr>
        <p:spPr>
          <a:xfrm>
            <a:off x="6235491" y="4040820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5" name="TextBox 64">
            <a:extLst>
              <a:ext uri="{FF2B5EF4-FFF2-40B4-BE49-F238E27FC236}">
                <a16:creationId xmlns:a16="http://schemas.microsoft.com/office/drawing/2014/main" id="{AFCBAA5C-EEAB-4116-A95E-CBC3870143A9}"/>
              </a:ext>
            </a:extLst>
          </p:cNvPr>
          <p:cNvSpPr txBox="1"/>
          <p:nvPr/>
        </p:nvSpPr>
        <p:spPr>
          <a:xfrm>
            <a:off x="6762493" y="4128969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zh-TW" altLang="en-US" sz="135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音樂影音</a:t>
            </a:r>
            <a:endParaRPr sz="135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6" name="Rounded Rectangle 65">
            <a:extLst>
              <a:ext uri="{FF2B5EF4-FFF2-40B4-BE49-F238E27FC236}">
                <a16:creationId xmlns:a16="http://schemas.microsoft.com/office/drawing/2014/main" id="{8F73BA91-3ABC-4E1A-BDAD-578EB955554D}"/>
              </a:ext>
            </a:extLst>
          </p:cNvPr>
          <p:cNvSpPr/>
          <p:nvPr/>
        </p:nvSpPr>
        <p:spPr>
          <a:xfrm>
            <a:off x="8073435" y="4040820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7" name="TextBox 66">
            <a:extLst>
              <a:ext uri="{FF2B5EF4-FFF2-40B4-BE49-F238E27FC236}">
                <a16:creationId xmlns:a16="http://schemas.microsoft.com/office/drawing/2014/main" id="{1EBBE4F5-2E8F-4B17-A358-D2B08D402776}"/>
              </a:ext>
            </a:extLst>
          </p:cNvPr>
          <p:cNvSpPr txBox="1"/>
          <p:nvPr/>
        </p:nvSpPr>
        <p:spPr>
          <a:xfrm>
            <a:off x="8600438" y="4128969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益智遊戲</a:t>
            </a:r>
          </a:p>
        </p:txBody>
      </p:sp>
      <p:sp>
        <p:nvSpPr>
          <p:cNvPr id="198" name="Rounded Rectangle 67">
            <a:extLst>
              <a:ext uri="{FF2B5EF4-FFF2-40B4-BE49-F238E27FC236}">
                <a16:creationId xmlns:a16="http://schemas.microsoft.com/office/drawing/2014/main" id="{6980F0F0-A7F3-4205-A1F2-BC75F7991220}"/>
              </a:ext>
            </a:extLst>
          </p:cNvPr>
          <p:cNvSpPr/>
          <p:nvPr/>
        </p:nvSpPr>
        <p:spPr>
          <a:xfrm>
            <a:off x="9911379" y="4040820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0" name="Rounded Rectangle 69">
            <a:extLst>
              <a:ext uri="{FF2B5EF4-FFF2-40B4-BE49-F238E27FC236}">
                <a16:creationId xmlns:a16="http://schemas.microsoft.com/office/drawing/2014/main" id="{E6EFCD9C-9587-4426-A8BB-58D771CA3A00}"/>
              </a:ext>
            </a:extLst>
          </p:cNvPr>
          <p:cNvSpPr/>
          <p:nvPr/>
        </p:nvSpPr>
        <p:spPr>
          <a:xfrm>
            <a:off x="721660" y="4516309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1" name="TextBox 70">
            <a:extLst>
              <a:ext uri="{FF2B5EF4-FFF2-40B4-BE49-F238E27FC236}">
                <a16:creationId xmlns:a16="http://schemas.microsoft.com/office/drawing/2014/main" id="{45349C58-F94B-438E-AE31-A1C02BDCB529}"/>
              </a:ext>
            </a:extLst>
          </p:cNvPr>
          <p:cNvSpPr txBox="1"/>
          <p:nvPr/>
        </p:nvSpPr>
        <p:spPr>
          <a:xfrm>
            <a:off x="1248667" y="4604458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旅遊</a:t>
            </a:r>
            <a:r>
              <a:rPr lang="zh-TW" altLang="en-US" sz="135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體驗</a:t>
            </a:r>
            <a:endParaRPr sz="135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2" name="Rounded Rectangle 71">
            <a:extLst>
              <a:ext uri="{FF2B5EF4-FFF2-40B4-BE49-F238E27FC236}">
                <a16:creationId xmlns:a16="http://schemas.microsoft.com/office/drawing/2014/main" id="{BBDC56EA-A20F-4B3C-8EB2-5A9E186CB352}"/>
              </a:ext>
            </a:extLst>
          </p:cNvPr>
          <p:cNvSpPr/>
          <p:nvPr/>
        </p:nvSpPr>
        <p:spPr>
          <a:xfrm>
            <a:off x="2559604" y="4516309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3" name="TextBox 72">
            <a:extLst>
              <a:ext uri="{FF2B5EF4-FFF2-40B4-BE49-F238E27FC236}">
                <a16:creationId xmlns:a16="http://schemas.microsoft.com/office/drawing/2014/main" id="{3C4E7085-E07E-4EC4-9B8B-1D32ABA9DCCB}"/>
              </a:ext>
            </a:extLst>
          </p:cNvPr>
          <p:cNvSpPr txBox="1"/>
          <p:nvPr/>
        </p:nvSpPr>
        <p:spPr>
          <a:xfrm>
            <a:off x="3086607" y="4604458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交通移動</a:t>
            </a:r>
          </a:p>
        </p:txBody>
      </p:sp>
      <p:sp>
        <p:nvSpPr>
          <p:cNvPr id="204" name="Rounded Rectangle 73">
            <a:extLst>
              <a:ext uri="{FF2B5EF4-FFF2-40B4-BE49-F238E27FC236}">
                <a16:creationId xmlns:a16="http://schemas.microsoft.com/office/drawing/2014/main" id="{5808863B-F5A9-4702-AA33-3A3F3639A343}"/>
              </a:ext>
            </a:extLst>
          </p:cNvPr>
          <p:cNvSpPr/>
          <p:nvPr/>
        </p:nvSpPr>
        <p:spPr>
          <a:xfrm>
            <a:off x="4397547" y="4516309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5" name="TextBox 74">
            <a:extLst>
              <a:ext uri="{FF2B5EF4-FFF2-40B4-BE49-F238E27FC236}">
                <a16:creationId xmlns:a16="http://schemas.microsoft.com/office/drawing/2014/main" id="{DB2C6F50-D72D-4201-B9E9-3958D1807F75}"/>
              </a:ext>
            </a:extLst>
          </p:cNvPr>
          <p:cNvSpPr txBox="1"/>
          <p:nvPr/>
        </p:nvSpPr>
        <p:spPr>
          <a:xfrm>
            <a:off x="4751426" y="4604458"/>
            <a:ext cx="1038746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照顧服務媒合</a:t>
            </a:r>
            <a:endParaRPr sz="135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6" name="Rounded Rectangle 75">
            <a:extLst>
              <a:ext uri="{FF2B5EF4-FFF2-40B4-BE49-F238E27FC236}">
                <a16:creationId xmlns:a16="http://schemas.microsoft.com/office/drawing/2014/main" id="{9FF77D70-1BCE-48E1-9835-63966CCBF4D0}"/>
              </a:ext>
            </a:extLst>
          </p:cNvPr>
          <p:cNvSpPr/>
          <p:nvPr/>
        </p:nvSpPr>
        <p:spPr>
          <a:xfrm>
            <a:off x="6235491" y="4516309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7" name="TextBox 76">
            <a:extLst>
              <a:ext uri="{FF2B5EF4-FFF2-40B4-BE49-F238E27FC236}">
                <a16:creationId xmlns:a16="http://schemas.microsoft.com/office/drawing/2014/main" id="{ADF2C24B-655D-49DB-99CE-483AB15847C6}"/>
              </a:ext>
            </a:extLst>
          </p:cNvPr>
          <p:cNvSpPr txBox="1"/>
          <p:nvPr/>
        </p:nvSpPr>
        <p:spPr>
          <a:xfrm>
            <a:off x="6762494" y="4604458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zh-TW" altLang="en-US" sz="135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送餐</a:t>
            </a:r>
            <a:r>
              <a:rPr sz="1350" b="1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服務</a:t>
            </a:r>
            <a:endParaRPr sz="135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8" name="Rounded Rectangle 77">
            <a:extLst>
              <a:ext uri="{FF2B5EF4-FFF2-40B4-BE49-F238E27FC236}">
                <a16:creationId xmlns:a16="http://schemas.microsoft.com/office/drawing/2014/main" id="{C7518CA4-2705-4BBF-9E5D-367190F783C9}"/>
              </a:ext>
            </a:extLst>
          </p:cNvPr>
          <p:cNvSpPr/>
          <p:nvPr/>
        </p:nvSpPr>
        <p:spPr>
          <a:xfrm>
            <a:off x="8073435" y="4516309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9" name="TextBox 78">
            <a:extLst>
              <a:ext uri="{FF2B5EF4-FFF2-40B4-BE49-F238E27FC236}">
                <a16:creationId xmlns:a16="http://schemas.microsoft.com/office/drawing/2014/main" id="{C9F2538F-8EE6-4394-AC37-83FD7797E788}"/>
              </a:ext>
            </a:extLst>
          </p:cNvPr>
          <p:cNvSpPr txBox="1"/>
          <p:nvPr/>
        </p:nvSpPr>
        <p:spPr>
          <a:xfrm>
            <a:off x="8600438" y="4604458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居家整理</a:t>
            </a:r>
          </a:p>
        </p:txBody>
      </p:sp>
      <p:sp>
        <p:nvSpPr>
          <p:cNvPr id="210" name="Rounded Rectangle 79">
            <a:extLst>
              <a:ext uri="{FF2B5EF4-FFF2-40B4-BE49-F238E27FC236}">
                <a16:creationId xmlns:a16="http://schemas.microsoft.com/office/drawing/2014/main" id="{FA8C04C4-0832-48D1-A9C1-BF44F27E6F4E}"/>
              </a:ext>
            </a:extLst>
          </p:cNvPr>
          <p:cNvSpPr/>
          <p:nvPr/>
        </p:nvSpPr>
        <p:spPr>
          <a:xfrm>
            <a:off x="9911379" y="4516309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1" name="TextBox 80">
            <a:extLst>
              <a:ext uri="{FF2B5EF4-FFF2-40B4-BE49-F238E27FC236}">
                <a16:creationId xmlns:a16="http://schemas.microsoft.com/office/drawing/2014/main" id="{00BEB07F-2917-45CC-ACEC-7FC2AC09A6D0}"/>
              </a:ext>
            </a:extLst>
          </p:cNvPr>
          <p:cNvSpPr txBox="1"/>
          <p:nvPr/>
        </p:nvSpPr>
        <p:spPr>
          <a:xfrm>
            <a:off x="10438382" y="4604458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居住改善</a:t>
            </a:r>
          </a:p>
        </p:txBody>
      </p:sp>
      <p:sp>
        <p:nvSpPr>
          <p:cNvPr id="212" name="Rounded Rectangle 81">
            <a:extLst>
              <a:ext uri="{FF2B5EF4-FFF2-40B4-BE49-F238E27FC236}">
                <a16:creationId xmlns:a16="http://schemas.microsoft.com/office/drawing/2014/main" id="{9329EA9E-61E4-4094-8EB9-F35A6B7A99FA}"/>
              </a:ext>
            </a:extLst>
          </p:cNvPr>
          <p:cNvSpPr/>
          <p:nvPr/>
        </p:nvSpPr>
        <p:spPr>
          <a:xfrm>
            <a:off x="721660" y="4991797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3" name="TextBox 82">
            <a:extLst>
              <a:ext uri="{FF2B5EF4-FFF2-40B4-BE49-F238E27FC236}">
                <a16:creationId xmlns:a16="http://schemas.microsoft.com/office/drawing/2014/main" id="{DB50C117-C4CD-46CA-BD74-57F19B378FFE}"/>
              </a:ext>
            </a:extLst>
          </p:cNvPr>
          <p:cNvSpPr txBox="1"/>
          <p:nvPr/>
        </p:nvSpPr>
        <p:spPr>
          <a:xfrm>
            <a:off x="1248663" y="5079946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行動輔助</a:t>
            </a:r>
          </a:p>
        </p:txBody>
      </p:sp>
      <p:sp>
        <p:nvSpPr>
          <p:cNvPr id="214" name="Rounded Rectangle 83">
            <a:extLst>
              <a:ext uri="{FF2B5EF4-FFF2-40B4-BE49-F238E27FC236}">
                <a16:creationId xmlns:a16="http://schemas.microsoft.com/office/drawing/2014/main" id="{9257DCA4-3671-4068-8DB3-89F82AE62901}"/>
              </a:ext>
            </a:extLst>
          </p:cNvPr>
          <p:cNvSpPr/>
          <p:nvPr/>
        </p:nvSpPr>
        <p:spPr>
          <a:xfrm>
            <a:off x="2559604" y="4991797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5" name="TextBox 84">
            <a:extLst>
              <a:ext uri="{FF2B5EF4-FFF2-40B4-BE49-F238E27FC236}">
                <a16:creationId xmlns:a16="http://schemas.microsoft.com/office/drawing/2014/main" id="{038078DC-EFE5-44BE-A85C-2D80F1D3F84B}"/>
              </a:ext>
            </a:extLst>
          </p:cNvPr>
          <p:cNvSpPr txBox="1"/>
          <p:nvPr/>
        </p:nvSpPr>
        <p:spPr>
          <a:xfrm>
            <a:off x="3086607" y="5079946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視覺輔助</a:t>
            </a:r>
            <a:endParaRPr sz="135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6" name="Rounded Rectangle 85">
            <a:extLst>
              <a:ext uri="{FF2B5EF4-FFF2-40B4-BE49-F238E27FC236}">
                <a16:creationId xmlns:a16="http://schemas.microsoft.com/office/drawing/2014/main" id="{01CE891C-FC50-4C78-81DA-6C640255F438}"/>
              </a:ext>
            </a:extLst>
          </p:cNvPr>
          <p:cNvSpPr/>
          <p:nvPr/>
        </p:nvSpPr>
        <p:spPr>
          <a:xfrm>
            <a:off x="4397547" y="4991797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8" name="Rounded Rectangle 87">
            <a:extLst>
              <a:ext uri="{FF2B5EF4-FFF2-40B4-BE49-F238E27FC236}">
                <a16:creationId xmlns:a16="http://schemas.microsoft.com/office/drawing/2014/main" id="{3A6E3E77-DFF3-426A-9AFB-994581907417}"/>
              </a:ext>
            </a:extLst>
          </p:cNvPr>
          <p:cNvSpPr/>
          <p:nvPr/>
        </p:nvSpPr>
        <p:spPr>
          <a:xfrm>
            <a:off x="6235491" y="4991797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9" name="TextBox 88">
            <a:extLst>
              <a:ext uri="{FF2B5EF4-FFF2-40B4-BE49-F238E27FC236}">
                <a16:creationId xmlns:a16="http://schemas.microsoft.com/office/drawing/2014/main" id="{D7F7903C-18F4-4945-9332-CEE86412A394}"/>
              </a:ext>
            </a:extLst>
          </p:cNvPr>
          <p:cNvSpPr txBox="1"/>
          <p:nvPr/>
        </p:nvSpPr>
        <p:spPr>
          <a:xfrm>
            <a:off x="6849056" y="5079946"/>
            <a:ext cx="519373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防詐騙</a:t>
            </a:r>
          </a:p>
        </p:txBody>
      </p:sp>
      <p:sp>
        <p:nvSpPr>
          <p:cNvPr id="220" name="Rounded Rectangle 89">
            <a:extLst>
              <a:ext uri="{FF2B5EF4-FFF2-40B4-BE49-F238E27FC236}">
                <a16:creationId xmlns:a16="http://schemas.microsoft.com/office/drawing/2014/main" id="{65835D82-A7D5-46B5-9101-7896A14D8FE2}"/>
              </a:ext>
            </a:extLst>
          </p:cNvPr>
          <p:cNvSpPr/>
          <p:nvPr/>
        </p:nvSpPr>
        <p:spPr>
          <a:xfrm>
            <a:off x="8073435" y="4991797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1" name="TextBox 90">
            <a:extLst>
              <a:ext uri="{FF2B5EF4-FFF2-40B4-BE49-F238E27FC236}">
                <a16:creationId xmlns:a16="http://schemas.microsoft.com/office/drawing/2014/main" id="{F7F4D385-7324-411B-A877-4D07BC9B0B47}"/>
              </a:ext>
            </a:extLst>
          </p:cNvPr>
          <p:cNvSpPr txBox="1"/>
          <p:nvPr/>
        </p:nvSpPr>
        <p:spPr>
          <a:xfrm>
            <a:off x="8600438" y="5079946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數位支付</a:t>
            </a:r>
            <a:endParaRPr sz="135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2" name="Rounded Rectangle 91">
            <a:extLst>
              <a:ext uri="{FF2B5EF4-FFF2-40B4-BE49-F238E27FC236}">
                <a16:creationId xmlns:a16="http://schemas.microsoft.com/office/drawing/2014/main" id="{22EAE094-39D5-4AA3-AC9B-B180ACBDB0C4}"/>
              </a:ext>
            </a:extLst>
          </p:cNvPr>
          <p:cNvSpPr/>
          <p:nvPr/>
        </p:nvSpPr>
        <p:spPr>
          <a:xfrm>
            <a:off x="9911379" y="4991797"/>
            <a:ext cx="1746504" cy="384048"/>
          </a:xfrm>
          <a:prstGeom prst="roundRect">
            <a:avLst/>
          </a:prstGeom>
          <a:solidFill>
            <a:srgbClr val="E6F8F7"/>
          </a:solidFill>
          <a:ln w="10160">
            <a:solidFill>
              <a:srgbClr val="75D2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3" name="TextBox 92">
            <a:extLst>
              <a:ext uri="{FF2B5EF4-FFF2-40B4-BE49-F238E27FC236}">
                <a16:creationId xmlns:a16="http://schemas.microsoft.com/office/drawing/2014/main" id="{13BE8CC1-2827-4140-9823-8D3DFF297D5F}"/>
              </a:ext>
            </a:extLst>
          </p:cNvPr>
          <p:cNvSpPr txBox="1"/>
          <p:nvPr/>
        </p:nvSpPr>
        <p:spPr>
          <a:xfrm>
            <a:off x="10351819" y="5079946"/>
            <a:ext cx="865622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照顧者支持</a:t>
            </a:r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F0CEB0AB-DC0E-42F7-88DF-5A8098D8D9E1}"/>
              </a:ext>
            </a:extLst>
          </p:cNvPr>
          <p:cNvGrpSpPr/>
          <p:nvPr/>
        </p:nvGrpSpPr>
        <p:grpSpPr>
          <a:xfrm>
            <a:off x="602788" y="5833582"/>
            <a:ext cx="11219688" cy="320040"/>
            <a:chOff x="602788" y="5860477"/>
            <a:chExt cx="11219688" cy="320040"/>
          </a:xfrm>
        </p:grpSpPr>
        <p:sp>
          <p:nvSpPr>
            <p:cNvPr id="224" name="TextBox 93">
              <a:extLst>
                <a:ext uri="{FF2B5EF4-FFF2-40B4-BE49-F238E27FC236}">
                  <a16:creationId xmlns:a16="http://schemas.microsoft.com/office/drawing/2014/main" id="{C272596F-1949-4A1B-AF81-517094BD2F14}"/>
                </a:ext>
              </a:extLst>
            </p:cNvPr>
            <p:cNvSpPr txBox="1"/>
            <p:nvPr/>
          </p:nvSpPr>
          <p:spPr>
            <a:xfrm>
              <a:off x="602788" y="5904356"/>
              <a:ext cx="743793" cy="223138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l"/>
              <a:r>
                <a:rPr sz="1450" b="1">
                  <a:solidFill>
                    <a:srgbClr val="0A7275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其他自訂</a:t>
              </a:r>
            </a:p>
          </p:txBody>
        </p:sp>
        <p:sp>
          <p:nvSpPr>
            <p:cNvPr id="225" name="Rounded Rectangle 94">
              <a:extLst>
                <a:ext uri="{FF2B5EF4-FFF2-40B4-BE49-F238E27FC236}">
                  <a16:creationId xmlns:a16="http://schemas.microsoft.com/office/drawing/2014/main" id="{586E9BF2-9497-4B57-8C2C-66613759BBA8}"/>
                </a:ext>
              </a:extLst>
            </p:cNvPr>
            <p:cNvSpPr/>
            <p:nvPr/>
          </p:nvSpPr>
          <p:spPr>
            <a:xfrm>
              <a:off x="1517188" y="5860477"/>
              <a:ext cx="10305288" cy="320040"/>
            </a:xfrm>
            <a:prstGeom prst="roundRect">
              <a:avLst/>
            </a:prstGeom>
            <a:solidFill>
              <a:srgbClr val="FFFFFF"/>
            </a:solidFill>
            <a:ln w="10160">
              <a:solidFill>
                <a:srgbClr val="75D2C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26" name="TextBox 95">
              <a:extLst>
                <a:ext uri="{FF2B5EF4-FFF2-40B4-BE49-F238E27FC236}">
                  <a16:creationId xmlns:a16="http://schemas.microsoft.com/office/drawing/2014/main" id="{26B39A74-E64F-45D2-AA62-FB4A31CCC80A}"/>
                </a:ext>
              </a:extLst>
            </p:cNvPr>
            <p:cNvSpPr txBox="1"/>
            <p:nvPr/>
          </p:nvSpPr>
          <p:spPr>
            <a:xfrm>
              <a:off x="1672636" y="5911325"/>
              <a:ext cx="5334794" cy="200055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l"/>
              <a:r>
                <a:rPr sz="1300" b="0" dirty="0">
                  <a:solidFill>
                    <a:srgbClr val="5F6E7D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＿＿＿＿＿＿＿＿＿＿＿＿＿＿＿＿＿＿＿＿＿＿＿＿＿＿＿＿＿＿＿＿</a:t>
              </a:r>
            </a:p>
          </p:txBody>
        </p:sp>
      </p:grpSp>
      <p:sp>
        <p:nvSpPr>
          <p:cNvPr id="177" name="TextBox 46">
            <a:extLst>
              <a:ext uri="{FF2B5EF4-FFF2-40B4-BE49-F238E27FC236}">
                <a16:creationId xmlns:a16="http://schemas.microsoft.com/office/drawing/2014/main" id="{4C0191C5-5D77-4E5D-9EFD-CE9B4CA766D9}"/>
              </a:ext>
            </a:extLst>
          </p:cNvPr>
          <p:cNvSpPr txBox="1"/>
          <p:nvPr/>
        </p:nvSpPr>
        <p:spPr>
          <a:xfrm>
            <a:off x="1075538" y="4136366"/>
            <a:ext cx="1038746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350" b="1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居家安全監測</a:t>
            </a:r>
            <a:endParaRPr sz="135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9" name="TextBox 58">
            <a:extLst>
              <a:ext uri="{FF2B5EF4-FFF2-40B4-BE49-F238E27FC236}">
                <a16:creationId xmlns:a16="http://schemas.microsoft.com/office/drawing/2014/main" id="{7FEF1B82-88DC-41A9-95C5-6E01FFDA2C10}"/>
              </a:ext>
            </a:extLst>
          </p:cNvPr>
          <p:cNvSpPr txBox="1"/>
          <p:nvPr/>
        </p:nvSpPr>
        <p:spPr>
          <a:xfrm>
            <a:off x="1075538" y="3657119"/>
            <a:ext cx="1038746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zh-TW" altLang="en-US" sz="135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遠距健康諮詢</a:t>
            </a:r>
            <a:endParaRPr sz="135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9" name="TextBox 68">
            <a:extLst>
              <a:ext uri="{FF2B5EF4-FFF2-40B4-BE49-F238E27FC236}">
                <a16:creationId xmlns:a16="http://schemas.microsoft.com/office/drawing/2014/main" id="{8D799BD0-5BC3-433C-B479-D933E640418E}"/>
              </a:ext>
            </a:extLst>
          </p:cNvPr>
          <p:cNvSpPr txBox="1"/>
          <p:nvPr/>
        </p:nvSpPr>
        <p:spPr>
          <a:xfrm>
            <a:off x="4898928" y="5089825"/>
            <a:ext cx="692497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zh-TW" altLang="en-US" sz="135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健康衛教</a:t>
            </a:r>
            <a:endParaRPr sz="135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7" name="TextBox 86">
            <a:extLst>
              <a:ext uri="{FF2B5EF4-FFF2-40B4-BE49-F238E27FC236}">
                <a16:creationId xmlns:a16="http://schemas.microsoft.com/office/drawing/2014/main" id="{547B848A-675C-4A0E-90FC-3C7C748BBE12}"/>
              </a:ext>
            </a:extLst>
          </p:cNvPr>
          <p:cNvSpPr txBox="1"/>
          <p:nvPr/>
        </p:nvSpPr>
        <p:spPr>
          <a:xfrm>
            <a:off x="10310077" y="4128969"/>
            <a:ext cx="1038746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zh-TW" altLang="en-US" sz="135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虛擬實境體驗</a:t>
            </a:r>
            <a:endParaRPr sz="135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16966826-2FAF-4EDD-9278-5A85040121A8}"/>
              </a:ext>
            </a:extLst>
          </p:cNvPr>
          <p:cNvSpPr/>
          <p:nvPr/>
        </p:nvSpPr>
        <p:spPr>
          <a:xfrm>
            <a:off x="-14055" y="551057"/>
            <a:ext cx="5982236" cy="504413"/>
          </a:xfrm>
          <a:prstGeom prst="rect">
            <a:avLst/>
          </a:prstGeom>
          <a:solidFill>
            <a:srgbClr val="DCDBDA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>
                  <a:alpha val="9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Google Shape;130;p4">
            <a:extLst>
              <a:ext uri="{FF2B5EF4-FFF2-40B4-BE49-F238E27FC236}">
                <a16:creationId xmlns:a16="http://schemas.microsoft.com/office/drawing/2014/main" id="{CF8FD4F8-EF8C-4CAC-A257-75766B417272}"/>
              </a:ext>
            </a:extLst>
          </p:cNvPr>
          <p:cNvSpPr/>
          <p:nvPr/>
        </p:nvSpPr>
        <p:spPr>
          <a:xfrm>
            <a:off x="901712" y="474537"/>
            <a:ext cx="122018" cy="638646"/>
          </a:xfrm>
          <a:prstGeom prst="rect">
            <a:avLst/>
          </a:prstGeom>
          <a:solidFill>
            <a:srgbClr val="F2994A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1AF983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0C64D0B5-609C-49E2-9FAC-01E14278C1D6}"/>
              </a:ext>
            </a:extLst>
          </p:cNvPr>
          <p:cNvSpPr txBox="1"/>
          <p:nvPr/>
        </p:nvSpPr>
        <p:spPr>
          <a:xfrm>
            <a:off x="1221115" y="53225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charset="-120"/>
              </a:rPr>
              <a:t>目錄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CC11D6F6-2BC9-4602-8F87-C20FFA49F109}"/>
              </a:ext>
            </a:extLst>
          </p:cNvPr>
          <p:cNvSpPr txBox="1"/>
          <p:nvPr/>
        </p:nvSpPr>
        <p:spPr>
          <a:xfrm>
            <a:off x="1221115" y="1249084"/>
            <a:ext cx="3230372" cy="45148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800" b="1" dirty="0"/>
              <a:t>壹、團隊介紹</a:t>
            </a:r>
          </a:p>
          <a:p>
            <a:pPr marL="800100" lvl="1" indent="-342900">
              <a:lnSpc>
                <a:spcPct val="150000"/>
              </a:lnSpc>
              <a:buFont typeface="+mj-ea"/>
              <a:buAutoNum type="ea1ChtPeriod"/>
            </a:pPr>
            <a:r>
              <a:rPr lang="zh-TW" altLang="en-US" sz="2000" dirty="0"/>
              <a:t>提案摘要	表	</a:t>
            </a:r>
          </a:p>
          <a:p>
            <a:pPr marL="800100" lvl="1" indent="-342900">
              <a:lnSpc>
                <a:spcPct val="150000"/>
              </a:lnSpc>
              <a:buFont typeface="+mj-ea"/>
              <a:buAutoNum type="ea1ChtPeriod"/>
            </a:pPr>
            <a:r>
              <a:rPr lang="zh-TW" altLang="en-US" sz="2000" dirty="0"/>
              <a:t>單位介紹</a:t>
            </a:r>
          </a:p>
          <a:p>
            <a:pPr marL="800100" lvl="1" indent="-342900">
              <a:lnSpc>
                <a:spcPct val="150000"/>
              </a:lnSpc>
              <a:buFont typeface="+mj-ea"/>
              <a:buAutoNum type="ea1ChtPeriod"/>
            </a:pPr>
            <a:r>
              <a:rPr lang="zh-TW" altLang="en-US" sz="2000" dirty="0"/>
              <a:t>團隊成員</a:t>
            </a:r>
          </a:p>
          <a:p>
            <a:pPr>
              <a:lnSpc>
                <a:spcPct val="150000"/>
              </a:lnSpc>
            </a:pPr>
            <a:endParaRPr lang="zh-TW" altLang="en-US" dirty="0"/>
          </a:p>
          <a:p>
            <a:pPr>
              <a:lnSpc>
                <a:spcPct val="150000"/>
              </a:lnSpc>
            </a:pPr>
            <a:r>
              <a:rPr lang="zh-TW" altLang="en-US" sz="2800" b="1" dirty="0"/>
              <a:t>貳、需求分析</a:t>
            </a:r>
          </a:p>
          <a:p>
            <a:pPr marL="914400" lvl="1" indent="-457200">
              <a:lnSpc>
                <a:spcPct val="150000"/>
              </a:lnSpc>
              <a:buFont typeface="+mj-ea"/>
              <a:buAutoNum type="ea1ChtPeriod"/>
            </a:pPr>
            <a:r>
              <a:rPr lang="zh-TW" altLang="en-US" sz="2000" dirty="0"/>
              <a:t>市場洞察</a:t>
            </a:r>
          </a:p>
          <a:p>
            <a:pPr marL="914400" lvl="1" indent="-457200">
              <a:lnSpc>
                <a:spcPct val="150000"/>
              </a:lnSpc>
              <a:buFont typeface="+mj-ea"/>
              <a:buAutoNum type="ea1ChtPeriod"/>
            </a:pPr>
            <a:r>
              <a:rPr lang="zh-TW" altLang="en-US" sz="2000" dirty="0"/>
              <a:t>目標族群區隔</a:t>
            </a:r>
          </a:p>
          <a:p>
            <a:pPr marL="914400" lvl="1" indent="-457200">
              <a:lnSpc>
                <a:spcPct val="150000"/>
              </a:lnSpc>
              <a:buFont typeface="+mj-ea"/>
              <a:buAutoNum type="ea1ChtPeriod"/>
            </a:pPr>
            <a:r>
              <a:rPr lang="zh-TW" altLang="en-US" sz="2000" dirty="0"/>
              <a:t>產品</a:t>
            </a:r>
            <a:r>
              <a:rPr lang="en-US" altLang="zh-TW" sz="2000" dirty="0"/>
              <a:t>/</a:t>
            </a:r>
            <a:r>
              <a:rPr lang="zh-TW" altLang="en-US" sz="2000" dirty="0"/>
              <a:t>服務競爭分析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8C41CF3C-A657-4E12-9F3D-81A3691D26AE}"/>
              </a:ext>
            </a:extLst>
          </p:cNvPr>
          <p:cNvSpPr txBox="1"/>
          <p:nvPr/>
        </p:nvSpPr>
        <p:spPr>
          <a:xfrm>
            <a:off x="5099100" y="1249083"/>
            <a:ext cx="3457998" cy="45148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800" b="1" dirty="0"/>
              <a:t>參、構想說明</a:t>
            </a:r>
          </a:p>
          <a:p>
            <a:pPr marL="800100" lvl="1" indent="-342900">
              <a:lnSpc>
                <a:spcPct val="150000"/>
              </a:lnSpc>
              <a:buFont typeface="+mj-ea"/>
              <a:buAutoNum type="ea1ChtPeriod"/>
            </a:pPr>
            <a:r>
              <a:rPr lang="zh-TW" altLang="en-US" sz="2000" dirty="0"/>
              <a:t>解決方案簡介</a:t>
            </a:r>
            <a:endParaRPr lang="en-US" altLang="zh-TW" sz="2000" dirty="0"/>
          </a:p>
          <a:p>
            <a:pPr marL="800100" lvl="1" indent="-342900">
              <a:lnSpc>
                <a:spcPct val="150000"/>
              </a:lnSpc>
              <a:buFont typeface="+mj-ea"/>
              <a:buAutoNum type="ea1ChtPeriod"/>
            </a:pPr>
            <a:r>
              <a:rPr lang="zh-TW" altLang="en-US" sz="2000" dirty="0"/>
              <a:t>技術與優勢</a:t>
            </a:r>
          </a:p>
          <a:p>
            <a:pPr marL="800100" lvl="1" indent="-342900">
              <a:lnSpc>
                <a:spcPct val="150000"/>
              </a:lnSpc>
              <a:buFont typeface="+mj-ea"/>
              <a:buAutoNum type="ea1ChtPeriod"/>
            </a:pPr>
            <a:r>
              <a:rPr lang="zh-TW" altLang="en-US" sz="2000" dirty="0"/>
              <a:t>友善設計應用情境</a:t>
            </a:r>
            <a:endParaRPr lang="en-US" altLang="zh-TW" sz="2000" dirty="0"/>
          </a:p>
          <a:p>
            <a:pPr marL="800100" lvl="1" indent="-342900">
              <a:lnSpc>
                <a:spcPct val="150000"/>
              </a:lnSpc>
              <a:buFont typeface="+mj-ea"/>
              <a:buAutoNum type="ea1ChtPeriod"/>
            </a:pPr>
            <a:r>
              <a:rPr lang="zh-TW" altLang="en-US" sz="2000" dirty="0"/>
              <a:t>服務驗證（</a:t>
            </a:r>
            <a:r>
              <a:rPr lang="en-US" altLang="zh-TW" sz="2000" dirty="0" err="1"/>
              <a:t>PoS</a:t>
            </a:r>
            <a:r>
              <a:rPr lang="zh-TW" altLang="en-US" sz="2000" dirty="0"/>
              <a:t>）規劃</a:t>
            </a:r>
          </a:p>
          <a:p>
            <a:pPr>
              <a:lnSpc>
                <a:spcPct val="150000"/>
              </a:lnSpc>
            </a:pPr>
            <a:endParaRPr lang="zh-TW" altLang="en-US" dirty="0"/>
          </a:p>
          <a:p>
            <a:pPr>
              <a:lnSpc>
                <a:spcPct val="150000"/>
              </a:lnSpc>
            </a:pPr>
            <a:r>
              <a:rPr lang="zh-TW" altLang="en-US" sz="2800" b="1" dirty="0"/>
              <a:t>肆、預期效益</a:t>
            </a:r>
          </a:p>
          <a:p>
            <a:pPr marL="914400" lvl="1" indent="-457200">
              <a:lnSpc>
                <a:spcPct val="150000"/>
              </a:lnSpc>
              <a:buFont typeface="+mj-ea"/>
              <a:buAutoNum type="ea1ChtPeriod"/>
            </a:pPr>
            <a:r>
              <a:rPr lang="zh-TW" altLang="en-US" sz="2000" dirty="0"/>
              <a:t>風險評估與因應對策</a:t>
            </a:r>
          </a:p>
          <a:p>
            <a:pPr marL="914400" lvl="1" indent="-457200">
              <a:lnSpc>
                <a:spcPct val="150000"/>
              </a:lnSpc>
              <a:buFont typeface="+mj-ea"/>
              <a:buAutoNum type="ea1ChtPeriod"/>
            </a:pPr>
            <a:r>
              <a:rPr lang="zh-TW" altLang="en-US" sz="2000" dirty="0"/>
              <a:t>預期效益與擴散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F0B12EEA-BB2A-4242-8323-AA299038D427}"/>
              </a:ext>
            </a:extLst>
          </p:cNvPr>
          <p:cNvSpPr txBox="1"/>
          <p:nvPr/>
        </p:nvSpPr>
        <p:spPr>
          <a:xfrm>
            <a:off x="9204711" y="1249082"/>
            <a:ext cx="1620957" cy="66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800" b="1" dirty="0"/>
              <a:t>伍、附件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D75A469-7D9C-4789-815A-CB96BD5FB1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C7F1E-A514-42E6-9260-410757DE528D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651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7F1F32B2-EFE3-43D1-8348-55FBBF4A7CE7}"/>
              </a:ext>
            </a:extLst>
          </p:cNvPr>
          <p:cNvSpPr/>
          <p:nvPr/>
        </p:nvSpPr>
        <p:spPr>
          <a:xfrm>
            <a:off x="-14055" y="551057"/>
            <a:ext cx="5982236" cy="504413"/>
          </a:xfrm>
          <a:prstGeom prst="rect">
            <a:avLst/>
          </a:prstGeom>
          <a:solidFill>
            <a:srgbClr val="DCDBDA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>
                  <a:alpha val="9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Google Shape;130;p4">
            <a:extLst>
              <a:ext uri="{FF2B5EF4-FFF2-40B4-BE49-F238E27FC236}">
                <a16:creationId xmlns:a16="http://schemas.microsoft.com/office/drawing/2014/main" id="{F9C3AE16-9727-49E3-9488-81D11A6940B0}"/>
              </a:ext>
            </a:extLst>
          </p:cNvPr>
          <p:cNvSpPr/>
          <p:nvPr/>
        </p:nvSpPr>
        <p:spPr>
          <a:xfrm>
            <a:off x="901712" y="474537"/>
            <a:ext cx="122018" cy="638646"/>
          </a:xfrm>
          <a:prstGeom prst="rect">
            <a:avLst/>
          </a:prstGeom>
          <a:solidFill>
            <a:srgbClr val="F2994A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1AF983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0857AAA4-0A40-4063-A93D-E0F7C7593379}"/>
              </a:ext>
            </a:extLst>
          </p:cNvPr>
          <p:cNvSpPr txBox="1"/>
          <p:nvPr/>
        </p:nvSpPr>
        <p:spPr>
          <a:xfrm>
            <a:off x="1221115" y="53225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zh-TW" altLang="en-US" sz="2800" b="1" dirty="0"/>
              <a:t>壹、團隊介紹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 charset="-120"/>
            </a:endParaRPr>
          </a:p>
        </p:txBody>
      </p:sp>
      <p:graphicFrame>
        <p:nvGraphicFramePr>
          <p:cNvPr id="18" name="表格 17">
            <a:extLst>
              <a:ext uri="{FF2B5EF4-FFF2-40B4-BE49-F238E27FC236}">
                <a16:creationId xmlns:a16="http://schemas.microsoft.com/office/drawing/2014/main" id="{160FC7FE-0B2A-4739-A245-BE8AEBF578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6736705"/>
              </p:ext>
            </p:extLst>
          </p:nvPr>
        </p:nvGraphicFramePr>
        <p:xfrm>
          <a:off x="901712" y="2026881"/>
          <a:ext cx="10890998" cy="292608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2374528">
                  <a:extLst>
                    <a:ext uri="{9D8B030D-6E8A-4147-A177-3AD203B41FA5}">
                      <a16:colId xmlns:a16="http://schemas.microsoft.com/office/drawing/2014/main" val="3951455578"/>
                    </a:ext>
                  </a:extLst>
                </a:gridCol>
                <a:gridCol w="726141">
                  <a:extLst>
                    <a:ext uri="{9D8B030D-6E8A-4147-A177-3AD203B41FA5}">
                      <a16:colId xmlns:a16="http://schemas.microsoft.com/office/drawing/2014/main" val="4014941268"/>
                    </a:ext>
                  </a:extLst>
                </a:gridCol>
                <a:gridCol w="7790329">
                  <a:extLst>
                    <a:ext uri="{9D8B030D-6E8A-4147-A177-3AD203B41FA5}">
                      <a16:colId xmlns:a16="http://schemas.microsoft.com/office/drawing/2014/main" val="3446753861"/>
                    </a:ext>
                  </a:extLst>
                </a:gridCol>
              </a:tblGrid>
              <a:tr h="209266">
                <a:tc grid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Cordia New" panose="020B0304020202020204" pitchFamily="34" charset="-34"/>
                        </a:rPr>
                        <a:t>一、基本資料</a:t>
                      </a:r>
                      <a:endParaRPr lang="zh-TW" sz="16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Cordia New" panose="020B0304020202020204" pitchFamily="34" charset="-34"/>
                      </a:endParaRPr>
                    </a:p>
                  </a:txBody>
                  <a:tcPr marL="12906" marR="129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600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Cordia New" panose="020B0304020202020204" pitchFamily="34" charset="-34"/>
                      </a:endParaRPr>
                    </a:p>
                  </a:txBody>
                  <a:tcPr marL="12906" marR="129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83835424"/>
                  </a:ext>
                </a:extLst>
              </a:tr>
              <a:tr h="2092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提案單位名稱</a:t>
                      </a:r>
                      <a:endParaRPr lang="zh-TW" sz="16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Cordia New" panose="020B0304020202020204" pitchFamily="34" charset="-34"/>
                      </a:endParaRPr>
                    </a:p>
                  </a:txBody>
                  <a:tcPr marL="12906" marR="129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Cordia New" panose="020B0304020202020204" pitchFamily="34" charset="-34"/>
                      </a:endParaRPr>
                    </a:p>
                  </a:txBody>
                  <a:tcPr marL="12906" marR="129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157690028"/>
                  </a:ext>
                </a:extLst>
              </a:tr>
              <a:tr h="2092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參賽提案</a:t>
                      </a:r>
                      <a:r>
                        <a:rPr lang="zh-TW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名稱</a:t>
                      </a:r>
                      <a:endParaRPr lang="zh-TW" sz="16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Cordia New" panose="020B0304020202020204" pitchFamily="34" charset="-34"/>
                      </a:endParaRPr>
                    </a:p>
                  </a:txBody>
                  <a:tcPr marL="12906" marR="129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Cordia New" panose="020B0304020202020204" pitchFamily="34" charset="-34"/>
                      </a:endParaRPr>
                    </a:p>
                  </a:txBody>
                  <a:tcPr marL="12906" marR="129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61175648"/>
                  </a:ext>
                </a:extLst>
              </a:tr>
              <a:tr h="609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600" b="1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Cordia New" panose="020B0304020202020204" pitchFamily="34" charset="-34"/>
                        </a:rPr>
                        <a:t>提案組別</a:t>
                      </a:r>
                      <a:endParaRPr lang="zh-TW" sz="1600" b="1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Cordia New" panose="020B0304020202020204" pitchFamily="34" charset="-34"/>
                      </a:endParaRPr>
                    </a:p>
                  </a:txBody>
                  <a:tcPr marL="12906" marR="129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□ 健康安全　□ 友善生活</a:t>
                      </a:r>
                    </a:p>
                  </a:txBody>
                  <a:tcPr marL="12906" marR="129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223731235"/>
                  </a:ext>
                </a:extLst>
              </a:tr>
              <a:tr h="156835">
                <a:tc rowSpan="4"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主要聯絡窗口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zh-TW" altLang="en-US" sz="1200" b="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請確實填寫聯絡資訊</a:t>
                      </a:r>
                      <a:r>
                        <a:rPr lang="zh-TW" altLang="en-US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200" b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906" marR="129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姓名</a:t>
                      </a:r>
                    </a:p>
                  </a:txBody>
                  <a:tcPr marL="12906" marR="129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 marL="12906" marR="129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600434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Email</a:t>
                      </a:r>
                      <a:endParaRPr lang="zh-TW" altLang="en-US" sz="16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906" marR="129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 marL="12906" marR="129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351542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TW" altLang="en-US" sz="1600" b="1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906" marR="129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電話</a:t>
                      </a:r>
                    </a:p>
                  </a:txBody>
                  <a:tcPr marL="12906" marR="129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 marL="12906" marR="129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131982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TW" altLang="en-US" sz="1600" b="1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906" marR="129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職稱</a:t>
                      </a:r>
                    </a:p>
                  </a:txBody>
                  <a:tcPr marL="12906" marR="129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 marL="12906" marR="129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6211675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600" b="1" i="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其他聯絡窗口</a:t>
                      </a:r>
                      <a:endParaRPr lang="en-US" altLang="zh-TW" sz="1600" b="1" i="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zh-TW" altLang="en-US" sz="12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請確實填寫聯絡資訊</a:t>
                      </a:r>
                      <a:r>
                        <a:rPr lang="zh-TW" altLang="en-US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906" marR="129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姓名</a:t>
                      </a:r>
                    </a:p>
                  </a:txBody>
                  <a:tcPr marL="12906" marR="129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 marL="12906" marR="129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14594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TW" altLang="en-US" sz="1600" b="1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906" marR="129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Email</a:t>
                      </a:r>
                      <a:endParaRPr lang="zh-TW" altLang="en-US" sz="16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906" marR="129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 marL="12906" marR="129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25682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TW" altLang="en-US" sz="1600" b="1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906" marR="129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電話</a:t>
                      </a:r>
                    </a:p>
                  </a:txBody>
                  <a:tcPr marL="12906" marR="129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 marL="12906" marR="129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267958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TW" altLang="en-US" sz="1600" b="1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906" marR="129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職稱</a:t>
                      </a:r>
                    </a:p>
                  </a:txBody>
                  <a:tcPr marL="12906" marR="129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/>
                    </a:p>
                  </a:txBody>
                  <a:tcPr marL="12906" marR="1290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1670257"/>
                  </a:ext>
                </a:extLst>
              </a:tr>
            </a:tbl>
          </a:graphicData>
        </a:graphic>
      </p:graphicFrame>
      <p:sp>
        <p:nvSpPr>
          <p:cNvPr id="19" name="矩形 18">
            <a:extLst>
              <a:ext uri="{FF2B5EF4-FFF2-40B4-BE49-F238E27FC236}">
                <a16:creationId xmlns:a16="http://schemas.microsoft.com/office/drawing/2014/main" id="{A0396DFC-1ADD-4A2E-972D-22D6BE9400F6}"/>
              </a:ext>
            </a:extLst>
          </p:cNvPr>
          <p:cNvSpPr/>
          <p:nvPr/>
        </p:nvSpPr>
        <p:spPr>
          <a:xfrm>
            <a:off x="795365" y="5028509"/>
            <a:ext cx="849742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100" dirty="0"/>
              <a:t>*填表說明：</a:t>
            </a:r>
            <a:r>
              <a:rPr lang="en-US" altLang="zh-TW" sz="1100" dirty="0"/>
              <a:t>1.</a:t>
            </a:r>
            <a:r>
              <a:rPr lang="zh-TW" altLang="en-US" sz="1100" dirty="0"/>
              <a:t>本表內容應與後續章節填寫內容一致。 </a:t>
            </a:r>
            <a:r>
              <a:rPr lang="en-US" altLang="zh-TW" sz="1100" dirty="0"/>
              <a:t>2.</a:t>
            </a:r>
            <a:r>
              <a:rPr lang="zh-TW" altLang="en-US" sz="1100" dirty="0"/>
              <a:t>主要聯絡窗口須</a:t>
            </a:r>
            <a:r>
              <a:rPr lang="zh-TW" altLang="zh-TW" sz="1100" dirty="0"/>
              <a:t>為</a:t>
            </a:r>
            <a:r>
              <a:rPr lang="zh-TW" altLang="en-US" sz="1100" kern="100" dirty="0"/>
              <a:t>提案單位</a:t>
            </a:r>
            <a:r>
              <a:rPr lang="zh-TW" altLang="zh-TW" sz="1100" kern="100" dirty="0"/>
              <a:t>之正式員工</a:t>
            </a:r>
            <a:r>
              <a:rPr lang="zh-TW" altLang="zh-TW" sz="1100" b="1" kern="100" dirty="0"/>
              <a:t>。</a:t>
            </a:r>
            <a:endParaRPr lang="zh-TW" altLang="zh-TW" sz="1100" b="1" kern="100" dirty="0">
              <a:latin typeface="Times New Roman" panose="02020603050405020304" pitchFamily="18" charset="0"/>
              <a:ea typeface="標楷體" panose="03000509000000000000" pitchFamily="65" charset="-120"/>
              <a:cs typeface="Cordia New" panose="020B0304020202020204" pitchFamily="34" charset="-34"/>
            </a:endParaRPr>
          </a:p>
        </p:txBody>
      </p:sp>
      <p:sp>
        <p:nvSpPr>
          <p:cNvPr id="9" name="矩形: 圓角 8">
            <a:extLst>
              <a:ext uri="{FF2B5EF4-FFF2-40B4-BE49-F238E27FC236}">
                <a16:creationId xmlns:a16="http://schemas.microsoft.com/office/drawing/2014/main" id="{B86A11B5-E9E5-40EF-BC83-47ABFFF758EC}"/>
              </a:ext>
            </a:extLst>
          </p:cNvPr>
          <p:cNvSpPr/>
          <p:nvPr/>
        </p:nvSpPr>
        <p:spPr>
          <a:xfrm>
            <a:off x="901713" y="1455318"/>
            <a:ext cx="2020782" cy="33967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一、提案摘要表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A7D52947-7C31-4FF8-B222-F1B01B881E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C7F1E-A514-42E6-9260-410757DE528D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932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A5E88427-AED7-4FF8-A6BB-1C7E1B958954}"/>
              </a:ext>
            </a:extLst>
          </p:cNvPr>
          <p:cNvSpPr/>
          <p:nvPr/>
        </p:nvSpPr>
        <p:spPr>
          <a:xfrm>
            <a:off x="-14055" y="551057"/>
            <a:ext cx="5982236" cy="504413"/>
          </a:xfrm>
          <a:prstGeom prst="rect">
            <a:avLst/>
          </a:prstGeom>
          <a:solidFill>
            <a:srgbClr val="DCDBDA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>
                  <a:alpha val="9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Google Shape;130;p4">
            <a:extLst>
              <a:ext uri="{FF2B5EF4-FFF2-40B4-BE49-F238E27FC236}">
                <a16:creationId xmlns:a16="http://schemas.microsoft.com/office/drawing/2014/main" id="{D7F46B0D-AF02-40D2-9030-2A72AD045C89}"/>
              </a:ext>
            </a:extLst>
          </p:cNvPr>
          <p:cNvSpPr/>
          <p:nvPr/>
        </p:nvSpPr>
        <p:spPr>
          <a:xfrm>
            <a:off x="901712" y="474537"/>
            <a:ext cx="122018" cy="638646"/>
          </a:xfrm>
          <a:prstGeom prst="rect">
            <a:avLst/>
          </a:prstGeom>
          <a:solidFill>
            <a:srgbClr val="F2994A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1AF983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DAE8FC3B-E9D0-4BD2-BE51-69C914CE7632}"/>
              </a:ext>
            </a:extLst>
          </p:cNvPr>
          <p:cNvSpPr txBox="1"/>
          <p:nvPr/>
        </p:nvSpPr>
        <p:spPr>
          <a:xfrm>
            <a:off x="1221115" y="53225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zh-TW" altLang="en-US" sz="2800" b="1" dirty="0"/>
              <a:t>壹、團隊介紹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 charset="-120"/>
            </a:endParaRPr>
          </a:p>
        </p:txBody>
      </p:sp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C6F5CC5B-CEC5-4468-A155-DB1B60CEC7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669773"/>
              </p:ext>
            </p:extLst>
          </p:nvPr>
        </p:nvGraphicFramePr>
        <p:xfrm>
          <a:off x="920373" y="2007778"/>
          <a:ext cx="10712825" cy="336931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717726">
                  <a:extLst>
                    <a:ext uri="{9D8B030D-6E8A-4147-A177-3AD203B41FA5}">
                      <a16:colId xmlns:a16="http://schemas.microsoft.com/office/drawing/2014/main" val="2289627820"/>
                    </a:ext>
                  </a:extLst>
                </a:gridCol>
                <a:gridCol w="3418832">
                  <a:extLst>
                    <a:ext uri="{9D8B030D-6E8A-4147-A177-3AD203B41FA5}">
                      <a16:colId xmlns:a16="http://schemas.microsoft.com/office/drawing/2014/main" val="1324406771"/>
                    </a:ext>
                  </a:extLst>
                </a:gridCol>
                <a:gridCol w="2938072">
                  <a:extLst>
                    <a:ext uri="{9D8B030D-6E8A-4147-A177-3AD203B41FA5}">
                      <a16:colId xmlns:a16="http://schemas.microsoft.com/office/drawing/2014/main" val="1921442671"/>
                    </a:ext>
                  </a:extLst>
                </a:gridCol>
                <a:gridCol w="2638195">
                  <a:extLst>
                    <a:ext uri="{9D8B030D-6E8A-4147-A177-3AD203B41FA5}">
                      <a16:colId xmlns:a16="http://schemas.microsoft.com/office/drawing/2014/main" val="3346565969"/>
                    </a:ext>
                  </a:extLst>
                </a:gridCol>
              </a:tblGrid>
              <a:tr h="340832">
                <a:tc gridSpan="4"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Cordia New" panose="020B0304020202020204" pitchFamily="34" charset="-34"/>
                        </a:rPr>
                        <a:t>二、提案資訊</a:t>
                      </a:r>
                    </a:p>
                  </a:txBody>
                  <a:tcPr marL="15376" marR="15376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815795"/>
                  </a:ext>
                </a:extLst>
              </a:tr>
              <a:tr h="108505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00" dirty="0">
                          <a:effectLst/>
                        </a:rPr>
                        <a:t>提案</a:t>
                      </a:r>
                      <a:r>
                        <a:rPr lang="zh-HK" altLang="en-US" sz="1600" b="1" kern="100" dirty="0">
                          <a:effectLst/>
                        </a:rPr>
                        <a:t>摘要</a:t>
                      </a:r>
                      <a:endParaRPr lang="en-US" altLang="zh-HK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zh-TW" altLang="en-US" sz="120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限</a:t>
                      </a:r>
                      <a:r>
                        <a:rPr lang="en-US" altLang="zh-TW" sz="120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500</a:t>
                      </a:r>
                      <a:r>
                        <a:rPr lang="zh-TW" altLang="en-US" sz="120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字內</a:t>
                      </a:r>
                      <a:r>
                        <a:rPr lang="zh-TW" altLang="en-US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15376" marR="15376" marT="0" marB="0" anchor="ctr"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zh-TW" altLang="en-US" sz="16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須包含提案背景說明、需求痛點、解決方案、友善設計特色、創新作法</a:t>
                      </a:r>
                      <a:r>
                        <a:rPr lang="zh-TW" alt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、預計使用情境及預期效益</a:t>
                      </a:r>
                      <a:r>
                        <a:rPr lang="zh-TW" altLang="en-US" sz="1600" b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（</a:t>
                      </a:r>
                      <a:r>
                        <a:rPr lang="zh-TW" altLang="en-US" sz="16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質化量化</a:t>
                      </a:r>
                      <a:r>
                        <a:rPr lang="zh-TW" altLang="en-US" sz="1600" b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））</a:t>
                      </a:r>
                    </a:p>
                  </a:txBody>
                  <a:tcPr marL="15376" marR="15376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635780"/>
                  </a:ext>
                </a:extLst>
              </a:tr>
              <a:tr h="24930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00" dirty="0">
                          <a:effectLst/>
                        </a:rPr>
                        <a:t>曾獲相似或相關內容政府補助資源？</a:t>
                      </a:r>
                      <a:endParaRPr lang="zh-TW" altLang="en-US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376" marR="15376" marT="0" marB="0" anchor="ctr"/>
                </a:tc>
                <a:tc gridSpan="3"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1600" b="1" kern="100" dirty="0">
                          <a:effectLst/>
                        </a:rPr>
                        <a:t> </a:t>
                      </a:r>
                      <a:r>
                        <a:rPr lang="zh-TW" altLang="en-US" sz="1600" b="1" dirty="0"/>
                        <a:t>□ 否 □ 是，曾經取得</a:t>
                      </a:r>
                      <a:r>
                        <a:rPr lang="en-US" altLang="zh-TW" sz="1600" b="1" dirty="0"/>
                        <a:t>_____________</a:t>
                      </a:r>
                      <a:r>
                        <a:rPr lang="zh-TW" altLang="en-US" sz="1600" b="1" dirty="0"/>
                        <a:t>，本次提案差異說明如下： </a:t>
                      </a:r>
                      <a:r>
                        <a:rPr lang="zh-TW" altLang="en-US" sz="1600" b="1" u="sng" dirty="0"/>
                        <a:t>    </a:t>
                      </a:r>
                      <a:endParaRPr lang="zh-TW" altLang="en-US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376" marR="15376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076460"/>
                  </a:ext>
                </a:extLst>
              </a:tr>
              <a:tr h="48039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提案影片連結</a:t>
                      </a:r>
                      <a:endParaRPr lang="en-US" altLang="zh-TW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（限</a:t>
                      </a:r>
                      <a:r>
                        <a:rPr lang="en-US" altLang="zh-TW" sz="120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zh-TW" altLang="en-US" sz="1200" b="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分鐘內</a:t>
                      </a:r>
                      <a:r>
                        <a:rPr lang="zh-TW" altLang="en-US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15376" marR="15376" marT="0" marB="0" anchor="ctr"/>
                </a:tc>
                <a:tc gridSpan="3"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https://</a:t>
                      </a:r>
                      <a:r>
                        <a:rPr lang="zh-TW" alt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zh-TW" altLang="en-US" sz="1600" b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（須包含產品</a:t>
                      </a:r>
                      <a:r>
                        <a:rPr lang="en-US" altLang="zh-TW" sz="1600" b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TW" altLang="en-US" sz="1600" b="0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服務介紹及使用情境）</a:t>
                      </a:r>
                      <a:endParaRPr lang="zh-TW" altLang="en-US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376" marR="15376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703996"/>
                  </a:ext>
                </a:extLst>
              </a:tr>
              <a:tr h="213610">
                <a:tc rowSpan="4"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HK" altLang="en-US" sz="1600" b="1" kern="100" dirty="0">
                          <a:effectLst/>
                        </a:rPr>
                        <a:t>預期效益 </a:t>
                      </a:r>
                      <a:endParaRPr lang="en-US" altLang="zh-HK" sz="1600" b="1" kern="10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zh-TW" altLang="en-US" sz="1200" b="0" dirty="0"/>
                        <a:t>必填欄位；若無相關內容，請填寫「無」</a:t>
                      </a:r>
                      <a:r>
                        <a:rPr lang="zh-TW" altLang="en-US" sz="12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endParaRPr lang="zh-TW" altLang="en-US" sz="12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376" marR="15376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產出產品共</a:t>
                      </a:r>
                      <a:r>
                        <a:rPr lang="en-US" altLang="zh-TW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____</a:t>
                      </a: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項</a:t>
                      </a:r>
                    </a:p>
                  </a:txBody>
                  <a:tcPr marL="15376" marR="15376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產出服務共</a:t>
                      </a:r>
                      <a:r>
                        <a:rPr lang="en-US" altLang="zh-TW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____</a:t>
                      </a: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項</a:t>
                      </a:r>
                    </a:p>
                  </a:txBody>
                  <a:tcPr marL="15376" marR="15376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取得專利共</a:t>
                      </a:r>
                      <a:r>
                        <a:rPr lang="en-US" altLang="zh-TW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___</a:t>
                      </a: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件</a:t>
                      </a:r>
                    </a:p>
                  </a:txBody>
                  <a:tcPr marL="15376" marR="15376" marT="0" marB="0" anchor="ctr"/>
                </a:tc>
                <a:extLst>
                  <a:ext uri="{0D108BD9-81ED-4DB2-BD59-A6C34878D82A}">
                    <a16:rowId xmlns:a16="http://schemas.microsoft.com/office/drawing/2014/main" val="2218063168"/>
                  </a:ext>
                </a:extLst>
              </a:tr>
              <a:tr h="18670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</a:t>
                      </a: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驗證場域</a:t>
                      </a:r>
                      <a:r>
                        <a:rPr lang="en-US" altLang="zh-TW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____</a:t>
                      </a: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個</a:t>
                      </a:r>
                    </a:p>
                  </a:txBody>
                  <a:tcPr marL="15376" marR="15376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驗證人數</a:t>
                      </a:r>
                      <a:r>
                        <a:rPr lang="en-US" altLang="zh-TW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____</a:t>
                      </a: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位</a:t>
                      </a:r>
                      <a:endParaRPr lang="en-US" altLang="zh-TW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376" marR="15376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合作單位</a:t>
                      </a:r>
                      <a:r>
                        <a:rPr lang="en-US" altLang="zh-TW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____</a:t>
                      </a: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個</a:t>
                      </a:r>
                    </a:p>
                  </a:txBody>
                  <a:tcPr marL="15376" marR="15376" marT="0" marB="0" anchor="ctr"/>
                </a:tc>
                <a:extLst>
                  <a:ext uri="{0D108BD9-81ED-4DB2-BD59-A6C34878D82A}">
                    <a16:rowId xmlns:a16="http://schemas.microsoft.com/office/drawing/2014/main" val="1351971891"/>
                  </a:ext>
                </a:extLst>
              </a:tr>
              <a:tr h="18670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新增導入場域</a:t>
                      </a:r>
                      <a:r>
                        <a:rPr lang="en-US" altLang="zh-TW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____</a:t>
                      </a: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個</a:t>
                      </a:r>
                    </a:p>
                  </a:txBody>
                  <a:tcPr marL="15376" marR="15376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新增服務人次</a:t>
                      </a:r>
                      <a:r>
                        <a:rPr lang="en-US" altLang="zh-TW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____</a:t>
                      </a: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位</a:t>
                      </a:r>
                    </a:p>
                  </a:txBody>
                  <a:tcPr marL="15376" marR="15376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TW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</a:t>
                      </a: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新增推廣活動</a:t>
                      </a:r>
                      <a:r>
                        <a:rPr lang="en-US" altLang="zh-TW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____</a:t>
                      </a: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場</a:t>
                      </a:r>
                    </a:p>
                  </a:txBody>
                  <a:tcPr marL="15376" marR="15376" marT="0" marB="0" anchor="ctr"/>
                </a:tc>
                <a:extLst>
                  <a:ext uri="{0D108BD9-81ED-4DB2-BD59-A6C34878D82A}">
                    <a16:rowId xmlns:a16="http://schemas.microsoft.com/office/drawing/2014/main" val="1944338829"/>
                  </a:ext>
                </a:extLst>
              </a:tr>
              <a:tr h="18670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其他：</a:t>
                      </a:r>
                      <a:r>
                        <a:rPr lang="zh-TW" alt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自行填列</a:t>
                      </a:r>
                      <a:r>
                        <a:rPr lang="zh-TW" alt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15376" marR="15376" marT="0" marB="0" anchor="ctr"/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endParaRPr lang="zh-TW" altLang="en-US" sz="18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376" marR="15376" marT="0" marB="0" anchor="ctr"/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endParaRPr lang="zh-TW" altLang="en-US" sz="18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376" marR="15376" marT="0" marB="0" anchor="ctr"/>
                </a:tc>
                <a:extLst>
                  <a:ext uri="{0D108BD9-81ED-4DB2-BD59-A6C34878D82A}">
                    <a16:rowId xmlns:a16="http://schemas.microsoft.com/office/drawing/2014/main" val="3814974167"/>
                  </a:ext>
                </a:extLst>
              </a:tr>
            </a:tbl>
          </a:graphicData>
        </a:graphic>
      </p:graphicFrame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6E6BDB3E-080E-40F8-ABBE-EF55BE6CF2A6}"/>
              </a:ext>
            </a:extLst>
          </p:cNvPr>
          <p:cNvSpPr/>
          <p:nvPr/>
        </p:nvSpPr>
        <p:spPr>
          <a:xfrm>
            <a:off x="901711" y="1427968"/>
            <a:ext cx="2339101" cy="33967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一、提案摘要表</a:t>
            </a:r>
            <a:r>
              <a:rPr lang="en-US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(</a:t>
            </a: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續</a:t>
            </a:r>
            <a:r>
              <a:rPr lang="en-US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)</a:t>
            </a:r>
            <a:endParaRPr lang="zh-TW" altLang="en-US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08C5123-8AC3-4CAC-9E00-E4B31CCDE7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C7F1E-A514-42E6-9260-410757DE528D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185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FB9F7ABA-9209-42DF-A6AE-F17009D4EF2E}"/>
              </a:ext>
            </a:extLst>
          </p:cNvPr>
          <p:cNvSpPr/>
          <p:nvPr/>
        </p:nvSpPr>
        <p:spPr>
          <a:xfrm>
            <a:off x="-14055" y="551057"/>
            <a:ext cx="5982236" cy="504413"/>
          </a:xfrm>
          <a:prstGeom prst="rect">
            <a:avLst/>
          </a:prstGeom>
          <a:solidFill>
            <a:srgbClr val="DCDBDA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>
                  <a:alpha val="9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Google Shape;130;p4">
            <a:extLst>
              <a:ext uri="{FF2B5EF4-FFF2-40B4-BE49-F238E27FC236}">
                <a16:creationId xmlns:a16="http://schemas.microsoft.com/office/drawing/2014/main" id="{706D5310-D41B-4A29-9877-13538B4943B7}"/>
              </a:ext>
            </a:extLst>
          </p:cNvPr>
          <p:cNvSpPr/>
          <p:nvPr/>
        </p:nvSpPr>
        <p:spPr>
          <a:xfrm>
            <a:off x="901712" y="474537"/>
            <a:ext cx="122018" cy="638646"/>
          </a:xfrm>
          <a:prstGeom prst="rect">
            <a:avLst/>
          </a:prstGeom>
          <a:solidFill>
            <a:srgbClr val="F2994A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1AF983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F63FDA4F-CCD1-49AC-9538-AEDE792728DA}"/>
              </a:ext>
            </a:extLst>
          </p:cNvPr>
          <p:cNvSpPr txBox="1"/>
          <p:nvPr/>
        </p:nvSpPr>
        <p:spPr>
          <a:xfrm>
            <a:off x="1221115" y="53225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壹、團隊介紹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 charset="-120"/>
            </a:endParaRPr>
          </a:p>
        </p:txBody>
      </p:sp>
      <p:sp>
        <p:nvSpPr>
          <p:cNvPr id="14" name="標題 3">
            <a:extLst>
              <a:ext uri="{FF2B5EF4-FFF2-40B4-BE49-F238E27FC236}">
                <a16:creationId xmlns:a16="http://schemas.microsoft.com/office/drawing/2014/main" id="{43205C3A-C2D7-4409-A7CA-838F6C8E6259}"/>
              </a:ext>
            </a:extLst>
          </p:cNvPr>
          <p:cNvSpPr txBox="1">
            <a:spLocks/>
          </p:cNvSpPr>
          <p:nvPr/>
        </p:nvSpPr>
        <p:spPr>
          <a:xfrm>
            <a:off x="3865743" y="1364353"/>
            <a:ext cx="4460513" cy="299556"/>
          </a:xfrm>
          <a:prstGeom prst="rect">
            <a:avLst/>
          </a:prstGeom>
        </p:spPr>
        <p:txBody>
          <a:bodyPr/>
          <a:lstStyle>
            <a:lvl1pPr algn="just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提案單位基本資料</a:t>
            </a:r>
          </a:p>
        </p:txBody>
      </p:sp>
      <p:sp>
        <p:nvSpPr>
          <p:cNvPr id="17" name="Shape 2">
            <a:extLst>
              <a:ext uri="{FF2B5EF4-FFF2-40B4-BE49-F238E27FC236}">
                <a16:creationId xmlns:a16="http://schemas.microsoft.com/office/drawing/2014/main" id="{98DF267A-64EE-48DC-90D5-8E1ECBFD3399}"/>
              </a:ext>
            </a:extLst>
          </p:cNvPr>
          <p:cNvSpPr/>
          <p:nvPr/>
        </p:nvSpPr>
        <p:spPr>
          <a:xfrm>
            <a:off x="10747948" y="74501"/>
            <a:ext cx="1378195" cy="1289852"/>
          </a:xfrm>
          <a:prstGeom prst="roundRect">
            <a:avLst>
              <a:gd name="adj" fmla="val 4839"/>
            </a:avLst>
          </a:prstGeom>
          <a:solidFill>
            <a:srgbClr val="FFFFFF"/>
          </a:solidFill>
          <a:ln w="15240">
            <a:solidFill>
              <a:srgbClr val="258A94"/>
            </a:solidFill>
            <a:prstDash val="solid"/>
          </a:ln>
        </p:spPr>
      </p:sp>
      <p:sp>
        <p:nvSpPr>
          <p:cNvPr id="18" name="Text 3">
            <a:extLst>
              <a:ext uri="{FF2B5EF4-FFF2-40B4-BE49-F238E27FC236}">
                <a16:creationId xmlns:a16="http://schemas.microsoft.com/office/drawing/2014/main" id="{619899E8-77C3-4422-938D-153EBBFD3B3D}"/>
              </a:ext>
            </a:extLst>
          </p:cNvPr>
          <p:cNvSpPr/>
          <p:nvPr/>
        </p:nvSpPr>
        <p:spPr>
          <a:xfrm>
            <a:off x="10824514" y="344954"/>
            <a:ext cx="1225062" cy="74894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5555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公司</a:t>
            </a:r>
            <a:endParaRPr 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buNone/>
            </a:pPr>
            <a:r>
              <a:rPr lang="en-US" sz="2000" b="1" dirty="0">
                <a:solidFill>
                  <a:srgbClr val="5555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LOGO</a:t>
            </a:r>
            <a:endParaRPr 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B9B4E392-E7C5-49E8-B0FB-39FAAC7299D9}"/>
              </a:ext>
            </a:extLst>
          </p:cNvPr>
          <p:cNvSpPr/>
          <p:nvPr/>
        </p:nvSpPr>
        <p:spPr>
          <a:xfrm>
            <a:off x="264423" y="1841776"/>
            <a:ext cx="11407515" cy="1289852"/>
          </a:xfrm>
          <a:prstGeom prst="roundRect">
            <a:avLst/>
          </a:prstGeom>
          <a:solidFill>
            <a:srgbClr val="D9D9D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28" b="1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520DAECE-4798-405D-979D-05E468CC3A08}"/>
              </a:ext>
            </a:extLst>
          </p:cNvPr>
          <p:cNvSpPr txBox="1"/>
          <p:nvPr/>
        </p:nvSpPr>
        <p:spPr>
          <a:xfrm>
            <a:off x="557272" y="2140225"/>
            <a:ext cx="10820262" cy="348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建議說明公司產業地位、角色、使命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願景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目標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矩形: 圓角 20">
            <a:extLst>
              <a:ext uri="{FF2B5EF4-FFF2-40B4-BE49-F238E27FC236}">
                <a16:creationId xmlns:a16="http://schemas.microsoft.com/office/drawing/2014/main" id="{6F9774D1-0B31-4351-AB15-DC82C0362ED7}"/>
              </a:ext>
            </a:extLst>
          </p:cNvPr>
          <p:cNvSpPr/>
          <p:nvPr/>
        </p:nvSpPr>
        <p:spPr>
          <a:xfrm>
            <a:off x="264423" y="1671939"/>
            <a:ext cx="1821175" cy="33967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二、單位介紹</a:t>
            </a:r>
          </a:p>
        </p:txBody>
      </p:sp>
      <p:sp>
        <p:nvSpPr>
          <p:cNvPr id="22" name="Text 10">
            <a:extLst>
              <a:ext uri="{FF2B5EF4-FFF2-40B4-BE49-F238E27FC236}">
                <a16:creationId xmlns:a16="http://schemas.microsoft.com/office/drawing/2014/main" id="{DB33B2EA-5CE7-4134-BC0E-479293740FB2}"/>
              </a:ext>
            </a:extLst>
          </p:cNvPr>
          <p:cNvSpPr/>
          <p:nvPr/>
        </p:nvSpPr>
        <p:spPr>
          <a:xfrm>
            <a:off x="462463" y="3429000"/>
            <a:ext cx="2514600" cy="2877943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pPr algn="just">
              <a:spcAft>
                <a:spcPts val="600"/>
              </a:spcAft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成立時間：民國   年   月   日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spcAft>
                <a:spcPts val="600"/>
              </a:spcAft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實收資本額：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spcAft>
                <a:spcPts val="600"/>
              </a:spcAft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員工人數：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O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spcAft>
                <a:spcPts val="600"/>
              </a:spcAft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稅籍登記營業項目：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spcAft>
                <a:spcPts val="600"/>
              </a:spcAft>
            </a:pPr>
            <a:r>
              <a:rPr lang="zh-TW" altLang="en-US" sz="1200" dirty="0"/>
              <a:t>（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2"/>
              </a:rPr>
              <a:t> https://www.etax.nat.gov.tw/etwmain/online-service/publicity-inquiry/taxation-registration </a:t>
            </a:r>
            <a:r>
              <a:rPr lang="zh-TW" altLang="en-US" sz="1200" dirty="0"/>
              <a:t>）</a:t>
            </a:r>
          </a:p>
          <a:p>
            <a:pPr algn="just">
              <a:spcAft>
                <a:spcPts val="600"/>
              </a:spcAft>
            </a:pP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spcAft>
                <a:spcPts val="600"/>
              </a:spcAft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公司地址：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spcAft>
                <a:spcPts val="600"/>
              </a:spcAft>
            </a:pP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spcAft>
                <a:spcPts val="600"/>
              </a:spcAft>
            </a:pP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25DDD2AC-EB07-4A50-BF0D-EA1DAE1645E8}"/>
              </a:ext>
            </a:extLst>
          </p:cNvPr>
          <p:cNvSpPr/>
          <p:nvPr/>
        </p:nvSpPr>
        <p:spPr>
          <a:xfrm>
            <a:off x="264423" y="3260241"/>
            <a:ext cx="3805407" cy="3447857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7CE98BF-B2CB-4387-81D5-77346FF0C7E5}"/>
              </a:ext>
            </a:extLst>
          </p:cNvPr>
          <p:cNvSpPr/>
          <p:nvPr/>
        </p:nvSpPr>
        <p:spPr>
          <a:xfrm>
            <a:off x="4132385" y="3260241"/>
            <a:ext cx="3927228" cy="3447857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858F0DB-4063-459F-93F7-7A9FD541C7ED}"/>
              </a:ext>
            </a:extLst>
          </p:cNvPr>
          <p:cNvSpPr/>
          <p:nvPr/>
        </p:nvSpPr>
        <p:spPr>
          <a:xfrm>
            <a:off x="8122168" y="3260240"/>
            <a:ext cx="3805407" cy="3447857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Text 10">
            <a:extLst>
              <a:ext uri="{FF2B5EF4-FFF2-40B4-BE49-F238E27FC236}">
                <a16:creationId xmlns:a16="http://schemas.microsoft.com/office/drawing/2014/main" id="{CE48CAD1-6517-4780-BD19-0952DD5CB6B3}"/>
              </a:ext>
            </a:extLst>
          </p:cNvPr>
          <p:cNvSpPr/>
          <p:nvPr/>
        </p:nvSpPr>
        <p:spPr>
          <a:xfrm>
            <a:off x="4318991" y="3413530"/>
            <a:ext cx="3655776" cy="3227113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pPr algn="just">
              <a:spcAft>
                <a:spcPts val="600"/>
              </a:spcAft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主要商品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服務項目（可附圖）：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spcAft>
                <a:spcPts val="600"/>
              </a:spcAft>
            </a:pP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spcAft>
                <a:spcPts val="600"/>
              </a:spcAft>
            </a:pP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spcAft>
                <a:spcPts val="600"/>
              </a:spcAft>
            </a:pP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71FCB25-3B72-44AF-8F5F-81345DE8487D}"/>
              </a:ext>
            </a:extLst>
          </p:cNvPr>
          <p:cNvSpPr/>
          <p:nvPr/>
        </p:nvSpPr>
        <p:spPr>
          <a:xfrm>
            <a:off x="8161373" y="3365885"/>
            <a:ext cx="2287806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 b="1" dirty="0"/>
              <a:t>過往實績</a:t>
            </a:r>
            <a:r>
              <a:rPr lang="zh-TW" altLang="en-US" sz="1600" dirty="0"/>
              <a:t>（</a:t>
            </a:r>
            <a:r>
              <a:rPr lang="zh-TW" altLang="en-US" sz="1600" b="1" dirty="0"/>
              <a:t>可附圖</a:t>
            </a:r>
            <a:r>
              <a:rPr lang="zh-TW" altLang="en-US" sz="1600" dirty="0"/>
              <a:t>）</a:t>
            </a:r>
            <a:r>
              <a:rPr lang="zh-TW" altLang="en-US" sz="1600" b="1" dirty="0"/>
              <a:t>： </a:t>
            </a:r>
            <a:endParaRPr lang="en-US" altLang="zh-TW" sz="1600" b="1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B7DF9F9-BE05-449C-9F6C-17FB32F9BAC0}"/>
              </a:ext>
            </a:extLst>
          </p:cNvPr>
          <p:cNvSpPr/>
          <p:nvPr/>
        </p:nvSpPr>
        <p:spPr>
          <a:xfrm>
            <a:off x="9163096" y="4799502"/>
            <a:ext cx="18261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（高齡相關優先）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6DEBF91-B1F6-4E2F-8D32-89A87E4598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C7F1E-A514-42E6-9260-410757DE528D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599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>
            <a:extLst>
              <a:ext uri="{FF2B5EF4-FFF2-40B4-BE49-F238E27FC236}">
                <a16:creationId xmlns:a16="http://schemas.microsoft.com/office/drawing/2014/main" id="{77BE9822-7935-45C7-A010-DD99AD35004C}"/>
              </a:ext>
            </a:extLst>
          </p:cNvPr>
          <p:cNvSpPr/>
          <p:nvPr/>
        </p:nvSpPr>
        <p:spPr>
          <a:xfrm>
            <a:off x="-14055" y="551057"/>
            <a:ext cx="5982236" cy="504413"/>
          </a:xfrm>
          <a:prstGeom prst="rect">
            <a:avLst/>
          </a:prstGeom>
          <a:solidFill>
            <a:srgbClr val="DCDBDA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>
                  <a:alpha val="9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Google Shape;130;p4">
            <a:extLst>
              <a:ext uri="{FF2B5EF4-FFF2-40B4-BE49-F238E27FC236}">
                <a16:creationId xmlns:a16="http://schemas.microsoft.com/office/drawing/2014/main" id="{62AC1435-311B-4CB6-8011-E82819CD18D3}"/>
              </a:ext>
            </a:extLst>
          </p:cNvPr>
          <p:cNvSpPr/>
          <p:nvPr/>
        </p:nvSpPr>
        <p:spPr>
          <a:xfrm>
            <a:off x="901712" y="474537"/>
            <a:ext cx="122018" cy="638646"/>
          </a:xfrm>
          <a:prstGeom prst="rect">
            <a:avLst/>
          </a:prstGeom>
          <a:solidFill>
            <a:srgbClr val="F2994A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1AF983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F4158C53-5D61-4F20-B141-123549AB8BFC}"/>
              </a:ext>
            </a:extLst>
          </p:cNvPr>
          <p:cNvSpPr txBox="1"/>
          <p:nvPr/>
        </p:nvSpPr>
        <p:spPr>
          <a:xfrm>
            <a:off x="1221115" y="53225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壹、團隊介紹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 charset="-120"/>
            </a:endParaRPr>
          </a:p>
        </p:txBody>
      </p:sp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5376C698-F439-4B9A-B064-313CA60588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183845"/>
              </p:ext>
            </p:extLst>
          </p:nvPr>
        </p:nvGraphicFramePr>
        <p:xfrm>
          <a:off x="901711" y="2036407"/>
          <a:ext cx="10954209" cy="2580953"/>
        </p:xfrm>
        <a:graphic>
          <a:graphicData uri="http://schemas.openxmlformats.org/drawingml/2006/table">
            <a:tbl>
              <a:tblPr/>
              <a:tblGrid>
                <a:gridCol w="636996">
                  <a:extLst>
                    <a:ext uri="{9D8B030D-6E8A-4147-A177-3AD203B41FA5}">
                      <a16:colId xmlns:a16="http://schemas.microsoft.com/office/drawing/2014/main" val="1703437359"/>
                    </a:ext>
                  </a:extLst>
                </a:gridCol>
                <a:gridCol w="905913">
                  <a:extLst>
                    <a:ext uri="{9D8B030D-6E8A-4147-A177-3AD203B41FA5}">
                      <a16:colId xmlns:a16="http://schemas.microsoft.com/office/drawing/2014/main" val="1925567998"/>
                    </a:ext>
                  </a:extLst>
                </a:gridCol>
                <a:gridCol w="1716833">
                  <a:extLst>
                    <a:ext uri="{9D8B030D-6E8A-4147-A177-3AD203B41FA5}">
                      <a16:colId xmlns:a16="http://schemas.microsoft.com/office/drawing/2014/main" val="2721693401"/>
                    </a:ext>
                  </a:extLst>
                </a:gridCol>
                <a:gridCol w="1343608">
                  <a:extLst>
                    <a:ext uri="{9D8B030D-6E8A-4147-A177-3AD203B41FA5}">
                      <a16:colId xmlns:a16="http://schemas.microsoft.com/office/drawing/2014/main" val="3663459976"/>
                    </a:ext>
                  </a:extLst>
                </a:gridCol>
                <a:gridCol w="1782147">
                  <a:extLst>
                    <a:ext uri="{9D8B030D-6E8A-4147-A177-3AD203B41FA5}">
                      <a16:colId xmlns:a16="http://schemas.microsoft.com/office/drawing/2014/main" val="2550065199"/>
                    </a:ext>
                  </a:extLst>
                </a:gridCol>
                <a:gridCol w="2791898">
                  <a:extLst>
                    <a:ext uri="{9D8B030D-6E8A-4147-A177-3AD203B41FA5}">
                      <a16:colId xmlns:a16="http://schemas.microsoft.com/office/drawing/2014/main" val="3738571434"/>
                    </a:ext>
                  </a:extLst>
                </a:gridCol>
                <a:gridCol w="1776814">
                  <a:extLst>
                    <a:ext uri="{9D8B030D-6E8A-4147-A177-3AD203B41FA5}">
                      <a16:colId xmlns:a16="http://schemas.microsoft.com/office/drawing/2014/main" val="119165574"/>
                    </a:ext>
                  </a:extLst>
                </a:gridCol>
              </a:tblGrid>
              <a:tr h="52836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Cordia New" panose="020B0304020202020204" pitchFamily="34" charset="-34"/>
                        </a:rPr>
                        <a:t>編號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Cordia New" panose="020B0304020202020204" pitchFamily="34" charset="-34"/>
                        </a:rPr>
                        <a:t>姓名</a:t>
                      </a:r>
                      <a:endParaRPr lang="zh-TW" altLang="zh-TW" sz="1600" b="1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Cordia New" panose="020B0304020202020204" pitchFamily="34" charset="-34"/>
                        </a:rPr>
                        <a:t>單位名稱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Cordia New" panose="020B0304020202020204" pitchFamily="34" charset="-34"/>
                        </a:rPr>
                        <a:t>職稱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Cordia New" panose="020B0304020202020204" pitchFamily="34" charset="-34"/>
                        </a:rPr>
                        <a:t>團隊角色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TW" altLang="zh-TW" sz="1600" b="1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Cordia New" panose="020B0304020202020204" pitchFamily="34" charset="-34"/>
                        </a:rPr>
                        <a:t>主要經歷</a:t>
                      </a:r>
                      <a:r>
                        <a:rPr lang="en-US" altLang="zh-TW" sz="1600" b="1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Cordia New" panose="020B0304020202020204" pitchFamily="34" charset="-34"/>
                        </a:rPr>
                        <a:t>(</a:t>
                      </a:r>
                      <a:r>
                        <a:rPr lang="zh-TW" altLang="zh-TW" sz="1600" b="1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Cordia New" panose="020B0304020202020204" pitchFamily="34" charset="-34"/>
                        </a:rPr>
                        <a:t>公司名稱</a:t>
                      </a:r>
                      <a:r>
                        <a:rPr lang="en-US" altLang="zh-TW" sz="1600" b="1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Cordia New" panose="020B0304020202020204" pitchFamily="34" charset="-34"/>
                        </a:rPr>
                        <a:t>/</a:t>
                      </a:r>
                      <a:r>
                        <a:rPr lang="zh-TW" altLang="zh-TW" sz="1600" b="1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Cordia New" panose="020B0304020202020204" pitchFamily="34" charset="-34"/>
                        </a:rPr>
                        <a:t>時間</a:t>
                      </a:r>
                      <a:r>
                        <a:rPr lang="en-US" altLang="zh-TW" sz="1600" b="1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Cordia New" panose="020B0304020202020204" pitchFamily="34" charset="-34"/>
                        </a:rPr>
                        <a:t>)</a:t>
                      </a:r>
                      <a:endParaRPr lang="zh-TW" altLang="zh-TW" sz="1600" b="1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Cordia New" panose="020B0304020202020204" pitchFamily="34" charset="-34"/>
                        </a:rPr>
                        <a:t>專長或相關經驗</a:t>
                      </a:r>
                      <a:endParaRPr lang="zh-TW" altLang="zh-TW" sz="1600" b="1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426953"/>
                  </a:ext>
                </a:extLst>
              </a:tr>
              <a:tr h="3912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rgbClr val="0D0D0D"/>
                          </a:solidFill>
                          <a:effectLst/>
                          <a:latin typeface="+mn-ea"/>
                          <a:ea typeface="+mn-ea"/>
                          <a:cs typeface="Cordia New" panose="020B0304020202020204" pitchFamily="34" charset="-34"/>
                        </a:rPr>
                        <a:t>1</a:t>
                      </a:r>
                      <a:endParaRPr lang="zh-TW" sz="1600" b="1" kern="100" dirty="0"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kern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Cordia New" panose="020B0304020202020204" pitchFamily="34" charset="-34"/>
                        </a:rPr>
                        <a:t> </a:t>
                      </a:r>
                      <a:r>
                        <a:rPr lang="zh-TW" altLang="en-US" sz="1600" b="0" kern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Cordia New" panose="020B0304020202020204" pitchFamily="34" charset="-34"/>
                        </a:rPr>
                        <a:t>王小明</a:t>
                      </a:r>
                      <a:endParaRPr lang="zh-TW" sz="1600" b="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1600" b="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Cordia New" panose="020B0304020202020204" pitchFamily="34" charset="-34"/>
                        </a:rPr>
                        <a:t>智慧照護科技</a:t>
                      </a:r>
                      <a:endParaRPr lang="zh-TW" sz="1600" b="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600" b="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Cordia New" panose="020B0304020202020204" pitchFamily="34" charset="-34"/>
                        </a:rPr>
                        <a:t>UX</a:t>
                      </a:r>
                      <a:r>
                        <a:rPr lang="zh-TW" altLang="en-US" sz="1600" b="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Cordia New" panose="020B0304020202020204" pitchFamily="34" charset="-34"/>
                        </a:rPr>
                        <a:t>設計師</a:t>
                      </a:r>
                      <a:endParaRPr lang="zh-TW" sz="1600" b="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TW" altLang="en-US" sz="1600" b="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Cordia New" panose="020B0304020202020204" pitchFamily="34" charset="-34"/>
                        </a:rPr>
                        <a:t>使用者研究、介面設計</a:t>
                      </a:r>
                      <a:endParaRPr lang="zh-TW" sz="1600" b="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600" b="0" kern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Cordia New" panose="020B0304020202020204" pitchFamily="34" charset="-34"/>
                        </a:rPr>
                        <a:t>智慧照護科技（</a:t>
                      </a:r>
                      <a:r>
                        <a:rPr lang="en-US" altLang="zh-TW" sz="1600" b="0" kern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Cordia New" panose="020B0304020202020204" pitchFamily="34" charset="-34"/>
                        </a:rPr>
                        <a:t>2023–</a:t>
                      </a:r>
                      <a:r>
                        <a:rPr lang="zh-TW" altLang="en-US" sz="1600" b="0" kern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Cordia New" panose="020B0304020202020204" pitchFamily="34" charset="-34"/>
                        </a:rPr>
                        <a:t>至今）</a:t>
                      </a:r>
                      <a:endParaRPr lang="en-US" altLang="zh-TW" sz="1600" b="0" kern="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  <a:p>
                      <a:pPr marL="228600" indent="-2286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600" b="0" kern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Cordia New" panose="020B0304020202020204" pitchFamily="34" charset="-34"/>
                        </a:rPr>
                        <a:t>設計工作室（</a:t>
                      </a:r>
                      <a:r>
                        <a:rPr lang="en-US" altLang="zh-TW" sz="1600" b="0" kern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Cordia New" panose="020B0304020202020204" pitchFamily="34" charset="-34"/>
                        </a:rPr>
                        <a:t>2020–2023</a:t>
                      </a:r>
                      <a:r>
                        <a:rPr lang="zh-TW" altLang="en-US" sz="1600" b="0" kern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Cordia New" panose="020B0304020202020204" pitchFamily="34" charset="-34"/>
                        </a:rPr>
                        <a:t>）</a:t>
                      </a:r>
                      <a:endParaRPr lang="zh-TW" sz="1600" b="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en-US" sz="1600" b="0" kern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ea"/>
                          <a:ea typeface="+mn-ea"/>
                          <a:cs typeface="Cordia New" panose="020B0304020202020204" pitchFamily="34" charset="-34"/>
                        </a:rPr>
                        <a:t>使用者訪談、介面設計</a:t>
                      </a:r>
                      <a:endParaRPr lang="zh-TW" sz="1600" b="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5495653"/>
                  </a:ext>
                </a:extLst>
              </a:tr>
              <a:tr h="3912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rgbClr val="0D0D0D"/>
                          </a:solidFill>
                          <a:effectLst/>
                          <a:latin typeface="+mn-ea"/>
                          <a:ea typeface="+mn-ea"/>
                          <a:cs typeface="Cordia New" panose="020B0304020202020204" pitchFamily="34" charset="-34"/>
                        </a:rPr>
                        <a:t>2</a:t>
                      </a:r>
                      <a:endParaRPr lang="zh-TW" sz="1600" b="1" kern="100" dirty="0"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600" b="0" kern="100" dirty="0"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600" b="0" kern="100" dirty="0"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600" b="0" kern="100"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600" b="0" kern="100" dirty="0"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kern="0" dirty="0">
                          <a:solidFill>
                            <a:srgbClr val="0D0D0D"/>
                          </a:solidFill>
                          <a:effectLst/>
                          <a:latin typeface="+mn-ea"/>
                          <a:ea typeface="+mn-ea"/>
                          <a:cs typeface="Cordia New" panose="020B0304020202020204" pitchFamily="34" charset="-34"/>
                        </a:rPr>
                        <a:t> </a:t>
                      </a:r>
                      <a:endParaRPr lang="zh-TW" sz="1600" b="0" kern="100" dirty="0"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kern="0">
                          <a:solidFill>
                            <a:srgbClr val="0D0D0D"/>
                          </a:solidFill>
                          <a:effectLst/>
                          <a:latin typeface="+mn-ea"/>
                          <a:ea typeface="+mn-ea"/>
                          <a:cs typeface="Cordia New" panose="020B0304020202020204" pitchFamily="34" charset="-34"/>
                        </a:rPr>
                        <a:t> </a:t>
                      </a:r>
                      <a:endParaRPr lang="zh-TW" sz="1600" b="0" kern="100"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9823765"/>
                  </a:ext>
                </a:extLst>
              </a:tr>
              <a:tr h="3912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600" b="1" kern="100" dirty="0">
                          <a:effectLst/>
                          <a:latin typeface="+mn-ea"/>
                          <a:ea typeface="+mn-ea"/>
                          <a:cs typeface="Cordia New" panose="020B0304020202020204" pitchFamily="34" charset="-34"/>
                        </a:rPr>
                        <a:t>3</a:t>
                      </a:r>
                      <a:endParaRPr lang="zh-TW" sz="1600" b="1" kern="100" dirty="0"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kern="0" dirty="0">
                          <a:solidFill>
                            <a:srgbClr val="0D0D0D"/>
                          </a:solidFill>
                          <a:effectLst/>
                          <a:latin typeface="+mn-ea"/>
                          <a:ea typeface="+mn-ea"/>
                          <a:cs typeface="Cordia New" panose="020B0304020202020204" pitchFamily="34" charset="-34"/>
                        </a:rPr>
                        <a:t> </a:t>
                      </a:r>
                      <a:endParaRPr lang="zh-TW" sz="1600" b="0" kern="100" dirty="0"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600" b="0" kern="100" dirty="0"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600" b="0" kern="100" dirty="0"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600" b="0" kern="100" dirty="0"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kern="0" dirty="0">
                          <a:solidFill>
                            <a:srgbClr val="0D0D0D"/>
                          </a:solidFill>
                          <a:effectLst/>
                          <a:latin typeface="+mn-ea"/>
                          <a:ea typeface="+mn-ea"/>
                          <a:cs typeface="Cordia New" panose="020B0304020202020204" pitchFamily="34" charset="-34"/>
                        </a:rPr>
                        <a:t> </a:t>
                      </a:r>
                      <a:endParaRPr lang="zh-TW" sz="1600" b="0" kern="100" dirty="0"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kern="0">
                          <a:solidFill>
                            <a:srgbClr val="0D0D0D"/>
                          </a:solidFill>
                          <a:effectLst/>
                          <a:latin typeface="+mn-ea"/>
                          <a:ea typeface="+mn-ea"/>
                          <a:cs typeface="Cordia New" panose="020B0304020202020204" pitchFamily="34" charset="-34"/>
                        </a:rPr>
                        <a:t> </a:t>
                      </a:r>
                      <a:endParaRPr lang="zh-TW" sz="1600" b="0" kern="100"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3830813"/>
                  </a:ext>
                </a:extLst>
              </a:tr>
              <a:tr h="3912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600" b="1" kern="100" dirty="0"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600" b="0" kern="100" dirty="0"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600" b="0" kern="100" dirty="0"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600" b="0" kern="100" dirty="0"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600" b="0" kern="100" dirty="0"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600" b="0" kern="100" dirty="0"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600" b="0" kern="100"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6586864"/>
                  </a:ext>
                </a:extLst>
              </a:tr>
              <a:tr h="3912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1600" b="1" kern="100" dirty="0"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600" b="0" kern="100" dirty="0"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600" b="0" kern="100" dirty="0"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600" b="0" kern="100" dirty="0"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600" b="0" kern="100" dirty="0"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600" b="0" kern="100" dirty="0"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600" b="0" kern="100" dirty="0">
                        <a:effectLst/>
                        <a:latin typeface="+mn-ea"/>
                        <a:ea typeface="+mn-ea"/>
                        <a:cs typeface="Cordia New" panose="020B0304020202020204" pitchFamily="34" charset="-34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4640363"/>
                  </a:ext>
                </a:extLst>
              </a:tr>
            </a:tbl>
          </a:graphicData>
        </a:graphic>
      </p:graphicFrame>
      <p:sp>
        <p:nvSpPr>
          <p:cNvPr id="24" name="矩形 23">
            <a:extLst>
              <a:ext uri="{FF2B5EF4-FFF2-40B4-BE49-F238E27FC236}">
                <a16:creationId xmlns:a16="http://schemas.microsoft.com/office/drawing/2014/main" id="{AF003AE7-E156-4E9D-A66F-8C6A9F559269}"/>
              </a:ext>
            </a:extLst>
          </p:cNvPr>
          <p:cNvSpPr/>
          <p:nvPr/>
        </p:nvSpPr>
        <p:spPr>
          <a:xfrm>
            <a:off x="812063" y="4670682"/>
            <a:ext cx="1104385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9625" indent="-809625"/>
            <a:r>
              <a:rPr lang="zh-TW" altLang="en-US" sz="1100" dirty="0"/>
              <a:t>*填表說明：請列出參與本提案之團隊成員，如具備數位科技開發、高齡服務、場域導入、使用者研究、設計優化、跨域共創或商業推廣等經驗，請一併說明以利評估團隊執行能力與資源整合能力。</a:t>
            </a:r>
            <a:endParaRPr lang="zh-TW" altLang="zh-TW" sz="1100" b="1" kern="100" dirty="0">
              <a:latin typeface="Times New Roman" panose="02020603050405020304" pitchFamily="18" charset="0"/>
              <a:ea typeface="標楷體" panose="03000509000000000000" pitchFamily="65" charset="-120"/>
              <a:cs typeface="Cordia New" panose="020B0304020202020204" pitchFamily="34" charset="-34"/>
            </a:endParaRPr>
          </a:p>
        </p:txBody>
      </p:sp>
      <p:sp>
        <p:nvSpPr>
          <p:cNvPr id="9" name="矩形: 圓角 8">
            <a:extLst>
              <a:ext uri="{FF2B5EF4-FFF2-40B4-BE49-F238E27FC236}">
                <a16:creationId xmlns:a16="http://schemas.microsoft.com/office/drawing/2014/main" id="{A2C1475B-9AC0-4339-829C-49D03016EE8A}"/>
              </a:ext>
            </a:extLst>
          </p:cNvPr>
          <p:cNvSpPr/>
          <p:nvPr/>
        </p:nvSpPr>
        <p:spPr>
          <a:xfrm>
            <a:off x="901711" y="1427968"/>
            <a:ext cx="2020783" cy="33967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三、團隊成員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310A8771-D334-409B-9FAB-796FA2813A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C7F1E-A514-42E6-9260-410757DE528D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28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C25F9BD9-3F17-419E-9CB0-30750135AF78}"/>
              </a:ext>
            </a:extLst>
          </p:cNvPr>
          <p:cNvSpPr/>
          <p:nvPr/>
        </p:nvSpPr>
        <p:spPr>
          <a:xfrm>
            <a:off x="-14055" y="551057"/>
            <a:ext cx="5982236" cy="504413"/>
          </a:xfrm>
          <a:prstGeom prst="rect">
            <a:avLst/>
          </a:prstGeom>
          <a:solidFill>
            <a:srgbClr val="DCDBDA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>
                  <a:alpha val="9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Google Shape;130;p4">
            <a:extLst>
              <a:ext uri="{FF2B5EF4-FFF2-40B4-BE49-F238E27FC236}">
                <a16:creationId xmlns:a16="http://schemas.microsoft.com/office/drawing/2014/main" id="{44B4634C-D4B8-4B4D-BA1D-60B1D2711857}"/>
              </a:ext>
            </a:extLst>
          </p:cNvPr>
          <p:cNvSpPr/>
          <p:nvPr/>
        </p:nvSpPr>
        <p:spPr>
          <a:xfrm>
            <a:off x="901712" y="474537"/>
            <a:ext cx="122018" cy="638646"/>
          </a:xfrm>
          <a:prstGeom prst="rect">
            <a:avLst/>
          </a:prstGeom>
          <a:solidFill>
            <a:srgbClr val="F2994A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1AF983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26B678BE-7345-4B1A-B4E0-E031D474C235}"/>
              </a:ext>
            </a:extLst>
          </p:cNvPr>
          <p:cNvSpPr txBox="1"/>
          <p:nvPr/>
        </p:nvSpPr>
        <p:spPr>
          <a:xfrm>
            <a:off x="1221115" y="53225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貳、需求分析</a:t>
            </a:r>
          </a:p>
        </p:txBody>
      </p:sp>
      <p:sp>
        <p:nvSpPr>
          <p:cNvPr id="12" name="標題 3">
            <a:extLst>
              <a:ext uri="{FF2B5EF4-FFF2-40B4-BE49-F238E27FC236}">
                <a16:creationId xmlns:a16="http://schemas.microsoft.com/office/drawing/2014/main" id="{179CAA6C-9AAE-478F-9571-8F2186D7E66F}"/>
              </a:ext>
            </a:extLst>
          </p:cNvPr>
          <p:cNvSpPr txBox="1">
            <a:spLocks/>
          </p:cNvSpPr>
          <p:nvPr/>
        </p:nvSpPr>
        <p:spPr>
          <a:xfrm>
            <a:off x="2655507" y="2413224"/>
            <a:ext cx="5600986" cy="299556"/>
          </a:xfrm>
          <a:prstGeom prst="rect">
            <a:avLst/>
          </a:prstGeom>
        </p:spPr>
        <p:txBody>
          <a:bodyPr/>
          <a:lstStyle>
            <a:lvl1pPr algn="just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zh-TW" altLang="en-US" sz="2000" dirty="0">
              <a:solidFill>
                <a:schemeClr val="bg1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9741AB8A-2DC3-49C7-B293-BCDDF9E11B72}"/>
              </a:ext>
            </a:extLst>
          </p:cNvPr>
          <p:cNvSpPr/>
          <p:nvPr/>
        </p:nvSpPr>
        <p:spPr>
          <a:xfrm>
            <a:off x="901711" y="1970862"/>
            <a:ext cx="32955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dirty="0">
                <a:solidFill>
                  <a:schemeClr val="bg1">
                    <a:lumMod val="50000"/>
                  </a:schemeClr>
                </a:solidFill>
              </a:rPr>
              <a:t>市場特性規模與需求背景</a:t>
            </a:r>
            <a:endParaRPr lang="en-US" altLang="zh-TW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矩形: 圓角 12">
            <a:extLst>
              <a:ext uri="{FF2B5EF4-FFF2-40B4-BE49-F238E27FC236}">
                <a16:creationId xmlns:a16="http://schemas.microsoft.com/office/drawing/2014/main" id="{5472F45D-F024-4645-8FE1-BC6834DD4097}"/>
              </a:ext>
            </a:extLst>
          </p:cNvPr>
          <p:cNvSpPr/>
          <p:nvPr/>
        </p:nvSpPr>
        <p:spPr>
          <a:xfrm>
            <a:off x="901711" y="1455961"/>
            <a:ext cx="2020783" cy="33967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一、市場洞察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7EAD2EAF-052C-4B4F-949E-A7763BD0AD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C7F1E-A514-42E6-9260-410757DE528D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694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C25F9BD9-3F17-419E-9CB0-30750135AF78}"/>
              </a:ext>
            </a:extLst>
          </p:cNvPr>
          <p:cNvSpPr/>
          <p:nvPr/>
        </p:nvSpPr>
        <p:spPr>
          <a:xfrm>
            <a:off x="-14055" y="551057"/>
            <a:ext cx="5982236" cy="504413"/>
          </a:xfrm>
          <a:prstGeom prst="rect">
            <a:avLst/>
          </a:prstGeom>
          <a:solidFill>
            <a:srgbClr val="DCDBDA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>
                  <a:alpha val="9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Google Shape;130;p4">
            <a:extLst>
              <a:ext uri="{FF2B5EF4-FFF2-40B4-BE49-F238E27FC236}">
                <a16:creationId xmlns:a16="http://schemas.microsoft.com/office/drawing/2014/main" id="{44B4634C-D4B8-4B4D-BA1D-60B1D2711857}"/>
              </a:ext>
            </a:extLst>
          </p:cNvPr>
          <p:cNvSpPr/>
          <p:nvPr/>
        </p:nvSpPr>
        <p:spPr>
          <a:xfrm>
            <a:off x="901712" y="474537"/>
            <a:ext cx="122018" cy="638646"/>
          </a:xfrm>
          <a:prstGeom prst="rect">
            <a:avLst/>
          </a:prstGeom>
          <a:solidFill>
            <a:srgbClr val="F2994A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1AF983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26B678BE-7345-4B1A-B4E0-E031D474C235}"/>
              </a:ext>
            </a:extLst>
          </p:cNvPr>
          <p:cNvSpPr txBox="1"/>
          <p:nvPr/>
        </p:nvSpPr>
        <p:spPr>
          <a:xfrm>
            <a:off x="1221115" y="53225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貳、需求分析</a:t>
            </a:r>
          </a:p>
        </p:txBody>
      </p:sp>
      <p:sp>
        <p:nvSpPr>
          <p:cNvPr id="12" name="標題 3">
            <a:extLst>
              <a:ext uri="{FF2B5EF4-FFF2-40B4-BE49-F238E27FC236}">
                <a16:creationId xmlns:a16="http://schemas.microsoft.com/office/drawing/2014/main" id="{179CAA6C-9AAE-478F-9571-8F2186D7E66F}"/>
              </a:ext>
            </a:extLst>
          </p:cNvPr>
          <p:cNvSpPr txBox="1">
            <a:spLocks/>
          </p:cNvSpPr>
          <p:nvPr/>
        </p:nvSpPr>
        <p:spPr>
          <a:xfrm>
            <a:off x="2655507" y="2413224"/>
            <a:ext cx="5600986" cy="299556"/>
          </a:xfrm>
          <a:prstGeom prst="rect">
            <a:avLst/>
          </a:prstGeom>
        </p:spPr>
        <p:txBody>
          <a:bodyPr/>
          <a:lstStyle>
            <a:lvl1pPr algn="just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zh-TW" altLang="en-US" sz="2000" dirty="0">
              <a:solidFill>
                <a:schemeClr val="bg1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9741AB8A-2DC3-49C7-B293-BCDDF9E11B72}"/>
              </a:ext>
            </a:extLst>
          </p:cNvPr>
          <p:cNvSpPr/>
          <p:nvPr/>
        </p:nvSpPr>
        <p:spPr>
          <a:xfrm>
            <a:off x="901711" y="1982337"/>
            <a:ext cx="32955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dirty="0">
                <a:solidFill>
                  <a:schemeClr val="bg1">
                    <a:lumMod val="50000"/>
                  </a:schemeClr>
                </a:solidFill>
              </a:rPr>
              <a:t>目標市場與目標使用者</a:t>
            </a:r>
            <a:endParaRPr lang="en-US" altLang="zh-TW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矩形: 圓角 12">
            <a:extLst>
              <a:ext uri="{FF2B5EF4-FFF2-40B4-BE49-F238E27FC236}">
                <a16:creationId xmlns:a16="http://schemas.microsoft.com/office/drawing/2014/main" id="{A02C8D77-0932-45F5-9A2A-8C772CF82B39}"/>
              </a:ext>
            </a:extLst>
          </p:cNvPr>
          <p:cNvSpPr/>
          <p:nvPr/>
        </p:nvSpPr>
        <p:spPr>
          <a:xfrm>
            <a:off x="901711" y="1455961"/>
            <a:ext cx="2339102" cy="33967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二、目標族群區隔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944817D6-5B17-4747-9962-1BAA053DB4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C7F1E-A514-42E6-9260-410757DE528D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6977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C25F9BD9-3F17-419E-9CB0-30750135AF78}"/>
              </a:ext>
            </a:extLst>
          </p:cNvPr>
          <p:cNvSpPr/>
          <p:nvPr/>
        </p:nvSpPr>
        <p:spPr>
          <a:xfrm>
            <a:off x="-14055" y="551057"/>
            <a:ext cx="5982236" cy="504413"/>
          </a:xfrm>
          <a:prstGeom prst="rect">
            <a:avLst/>
          </a:prstGeom>
          <a:solidFill>
            <a:srgbClr val="DCDBDA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>
                  <a:alpha val="9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Google Shape;130;p4">
            <a:extLst>
              <a:ext uri="{FF2B5EF4-FFF2-40B4-BE49-F238E27FC236}">
                <a16:creationId xmlns:a16="http://schemas.microsoft.com/office/drawing/2014/main" id="{44B4634C-D4B8-4B4D-BA1D-60B1D2711857}"/>
              </a:ext>
            </a:extLst>
          </p:cNvPr>
          <p:cNvSpPr/>
          <p:nvPr/>
        </p:nvSpPr>
        <p:spPr>
          <a:xfrm>
            <a:off x="901712" y="474537"/>
            <a:ext cx="122018" cy="638646"/>
          </a:xfrm>
          <a:prstGeom prst="rect">
            <a:avLst/>
          </a:prstGeom>
          <a:solidFill>
            <a:srgbClr val="F2994A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1AF983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26B678BE-7345-4B1A-B4E0-E031D474C235}"/>
              </a:ext>
            </a:extLst>
          </p:cNvPr>
          <p:cNvSpPr txBox="1"/>
          <p:nvPr/>
        </p:nvSpPr>
        <p:spPr>
          <a:xfrm>
            <a:off x="1221115" y="53225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貳、需求分析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9741AB8A-2DC3-49C7-B293-BCDDF9E11B72}"/>
              </a:ext>
            </a:extLst>
          </p:cNvPr>
          <p:cNvSpPr/>
          <p:nvPr/>
        </p:nvSpPr>
        <p:spPr>
          <a:xfrm>
            <a:off x="901710" y="1970862"/>
            <a:ext cx="32955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dirty="0">
                <a:solidFill>
                  <a:schemeClr val="bg1">
                    <a:lumMod val="50000"/>
                  </a:schemeClr>
                </a:solidFill>
              </a:rPr>
              <a:t>競爭對手與優勢分析</a:t>
            </a:r>
          </a:p>
        </p:txBody>
      </p:sp>
      <p:sp>
        <p:nvSpPr>
          <p:cNvPr id="13" name="矩形: 圓角 12">
            <a:extLst>
              <a:ext uri="{FF2B5EF4-FFF2-40B4-BE49-F238E27FC236}">
                <a16:creationId xmlns:a16="http://schemas.microsoft.com/office/drawing/2014/main" id="{7449C238-A628-4106-AAFA-0B46895E13EC}"/>
              </a:ext>
            </a:extLst>
          </p:cNvPr>
          <p:cNvSpPr/>
          <p:nvPr/>
        </p:nvSpPr>
        <p:spPr>
          <a:xfrm>
            <a:off x="901710" y="1455961"/>
            <a:ext cx="2877187" cy="33967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三、產品</a:t>
            </a:r>
            <a:r>
              <a:rPr lang="en-US" altLang="zh-TW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/</a:t>
            </a: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服務競爭分析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B831F59F-5653-4321-A3E4-998C9F6AB9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C7F1E-A514-42E6-9260-410757DE528D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241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id="{41D1C0BE-71DD-436B-871A-3C59CAFE8286}"/>
              </a:ext>
            </a:extLst>
          </p:cNvPr>
          <p:cNvSpPr/>
          <p:nvPr/>
        </p:nvSpPr>
        <p:spPr>
          <a:xfrm>
            <a:off x="-14055" y="551057"/>
            <a:ext cx="5982236" cy="504413"/>
          </a:xfrm>
          <a:prstGeom prst="rect">
            <a:avLst/>
          </a:prstGeom>
          <a:solidFill>
            <a:srgbClr val="DCDBDA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>
                  <a:alpha val="9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Google Shape;130;p4">
            <a:extLst>
              <a:ext uri="{FF2B5EF4-FFF2-40B4-BE49-F238E27FC236}">
                <a16:creationId xmlns:a16="http://schemas.microsoft.com/office/drawing/2014/main" id="{5FBD3500-F8BE-47C8-82D9-F85111F9D5BB}"/>
              </a:ext>
            </a:extLst>
          </p:cNvPr>
          <p:cNvSpPr/>
          <p:nvPr/>
        </p:nvSpPr>
        <p:spPr>
          <a:xfrm>
            <a:off x="901712" y="474537"/>
            <a:ext cx="122018" cy="638646"/>
          </a:xfrm>
          <a:prstGeom prst="rect">
            <a:avLst/>
          </a:prstGeom>
          <a:solidFill>
            <a:srgbClr val="F2994A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1AF983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A96C0816-8169-4221-8200-A31661AE6988}"/>
              </a:ext>
            </a:extLst>
          </p:cNvPr>
          <p:cNvSpPr txBox="1"/>
          <p:nvPr/>
        </p:nvSpPr>
        <p:spPr>
          <a:xfrm>
            <a:off x="1221115" y="53225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參、構想說明</a:t>
            </a:r>
          </a:p>
        </p:txBody>
      </p:sp>
      <p:sp>
        <p:nvSpPr>
          <p:cNvPr id="20" name="矩形: 圓角 19">
            <a:extLst>
              <a:ext uri="{FF2B5EF4-FFF2-40B4-BE49-F238E27FC236}">
                <a16:creationId xmlns:a16="http://schemas.microsoft.com/office/drawing/2014/main" id="{D4955968-8CE2-4CC9-8371-52EAA4C0B71D}"/>
              </a:ext>
            </a:extLst>
          </p:cNvPr>
          <p:cNvSpPr/>
          <p:nvPr/>
        </p:nvSpPr>
        <p:spPr>
          <a:xfrm>
            <a:off x="392242" y="1904766"/>
            <a:ext cx="11407515" cy="1190704"/>
          </a:xfrm>
          <a:prstGeom prst="roundRect">
            <a:avLst/>
          </a:prstGeom>
          <a:solidFill>
            <a:srgbClr val="D9D9D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28" b="1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9EFB47C5-7BFA-4565-BB7C-0D83DB79C440}"/>
              </a:ext>
            </a:extLst>
          </p:cNvPr>
          <p:cNvSpPr txBox="1"/>
          <p:nvPr/>
        </p:nvSpPr>
        <p:spPr>
          <a:xfrm>
            <a:off x="2374463" y="2231880"/>
            <a:ext cx="74430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[</a:t>
            </a:r>
            <a:r>
              <a:rPr lang="zh-TW" altLang="en-US" sz="1600" b="1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團隊名</a:t>
            </a:r>
            <a:r>
              <a:rPr lang="en-US" altLang="zh-TW" sz="1600" b="1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]</a:t>
            </a:r>
            <a:r>
              <a:rPr lang="zh-TW" altLang="en-US" sz="1600" b="1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欲針對</a:t>
            </a:r>
            <a:r>
              <a:rPr lang="en-US" altLang="zh-TW" sz="1600" b="1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[</a:t>
            </a:r>
            <a:r>
              <a:rPr lang="zh-TW" altLang="en-US" sz="1600" b="1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某個特定的使用族群</a:t>
            </a:r>
            <a:r>
              <a:rPr lang="en-US" altLang="zh-TW" sz="1600" b="1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]</a:t>
            </a:r>
            <a:r>
              <a:rPr lang="zh-TW" altLang="en-US" sz="1600" b="1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</a:p>
          <a:p>
            <a:pPr algn="ctr"/>
            <a:r>
              <a:rPr lang="zh-TW" altLang="en-US" sz="1600" b="1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提供具備</a:t>
            </a:r>
            <a:r>
              <a:rPr lang="en-US" altLang="zh-TW" sz="1600" b="1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[</a:t>
            </a:r>
            <a:r>
              <a:rPr lang="zh-TW" altLang="en-US" sz="1600" b="1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某種特定價值</a:t>
            </a:r>
            <a:r>
              <a:rPr lang="en-US" altLang="zh-TW" sz="1600" b="1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]</a:t>
            </a:r>
            <a:r>
              <a:rPr lang="zh-TW" altLang="en-US" sz="1600" b="1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en-US" altLang="zh-TW" sz="1600" b="1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[</a:t>
            </a:r>
            <a:r>
              <a:rPr lang="zh-TW" altLang="en-US" sz="1600" b="1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某項產品</a:t>
            </a:r>
            <a:r>
              <a:rPr lang="en-US" altLang="zh-TW" sz="1600" b="1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600" b="1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服務</a:t>
            </a:r>
            <a:r>
              <a:rPr lang="en-US" altLang="zh-TW" sz="1600" b="1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]</a:t>
            </a:r>
            <a:r>
              <a:rPr lang="zh-TW" altLang="en-US" sz="1600" b="1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，解決</a:t>
            </a:r>
            <a:r>
              <a:rPr lang="en-US" altLang="zh-TW" sz="1600" b="1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[OOOOOO]</a:t>
            </a:r>
            <a:r>
              <a:rPr lang="zh-TW" altLang="en-US" sz="1600" b="1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的痛點</a:t>
            </a:r>
            <a:endParaRPr lang="en-US" altLang="zh-TW" sz="1600" b="1" dirty="0">
              <a:solidFill>
                <a:schemeClr val="bg1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矩形: 圓角 21">
            <a:extLst>
              <a:ext uri="{FF2B5EF4-FFF2-40B4-BE49-F238E27FC236}">
                <a16:creationId xmlns:a16="http://schemas.microsoft.com/office/drawing/2014/main" id="{5A338140-56B6-409F-A985-88EA90ABA0A6}"/>
              </a:ext>
            </a:extLst>
          </p:cNvPr>
          <p:cNvSpPr/>
          <p:nvPr/>
        </p:nvSpPr>
        <p:spPr>
          <a:xfrm>
            <a:off x="4941452" y="1724135"/>
            <a:ext cx="2309084" cy="33967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一、解決方案簡介</a:t>
            </a:r>
          </a:p>
        </p:txBody>
      </p:sp>
      <p:sp>
        <p:nvSpPr>
          <p:cNvPr id="24" name="矩形: 圓角 23">
            <a:extLst>
              <a:ext uri="{FF2B5EF4-FFF2-40B4-BE49-F238E27FC236}">
                <a16:creationId xmlns:a16="http://schemas.microsoft.com/office/drawing/2014/main" id="{D4A35002-4F66-4E75-809A-3EA94CFF54AA}"/>
              </a:ext>
            </a:extLst>
          </p:cNvPr>
          <p:cNvSpPr/>
          <p:nvPr/>
        </p:nvSpPr>
        <p:spPr>
          <a:xfrm>
            <a:off x="392239" y="3265307"/>
            <a:ext cx="3640115" cy="3487762"/>
          </a:xfrm>
          <a:prstGeom prst="roundRect">
            <a:avLst/>
          </a:prstGeom>
          <a:solidFill>
            <a:srgbClr val="D9D9D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28" b="1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矩形: 圓角 25">
            <a:extLst>
              <a:ext uri="{FF2B5EF4-FFF2-40B4-BE49-F238E27FC236}">
                <a16:creationId xmlns:a16="http://schemas.microsoft.com/office/drawing/2014/main" id="{03B84EDD-2015-4B53-B6A1-014908D1E03D}"/>
              </a:ext>
            </a:extLst>
          </p:cNvPr>
          <p:cNvSpPr/>
          <p:nvPr/>
        </p:nvSpPr>
        <p:spPr>
          <a:xfrm>
            <a:off x="4275939" y="3265307"/>
            <a:ext cx="3640115" cy="3487762"/>
          </a:xfrm>
          <a:prstGeom prst="roundRect">
            <a:avLst/>
          </a:prstGeom>
          <a:solidFill>
            <a:srgbClr val="D9D9D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28" b="1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矩形: 圓角 27">
            <a:extLst>
              <a:ext uri="{FF2B5EF4-FFF2-40B4-BE49-F238E27FC236}">
                <a16:creationId xmlns:a16="http://schemas.microsoft.com/office/drawing/2014/main" id="{834A1611-A517-42B7-BA19-FF7CF05B34A5}"/>
              </a:ext>
            </a:extLst>
          </p:cNvPr>
          <p:cNvSpPr/>
          <p:nvPr/>
        </p:nvSpPr>
        <p:spPr>
          <a:xfrm>
            <a:off x="8159639" y="3265307"/>
            <a:ext cx="3640115" cy="3487762"/>
          </a:xfrm>
          <a:prstGeom prst="roundRect">
            <a:avLst/>
          </a:prstGeom>
          <a:solidFill>
            <a:srgbClr val="D9D9D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28" b="1" dirty="0">
              <a:solidFill>
                <a:prstClr val="black">
                  <a:lumMod val="75000"/>
                  <a:lumOff val="2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矩形: 圓角 22">
            <a:extLst>
              <a:ext uri="{FF2B5EF4-FFF2-40B4-BE49-F238E27FC236}">
                <a16:creationId xmlns:a16="http://schemas.microsoft.com/office/drawing/2014/main" id="{C3288AEB-BD1D-4828-8BAE-EBA010715759}"/>
              </a:ext>
            </a:extLst>
          </p:cNvPr>
          <p:cNvSpPr/>
          <p:nvPr/>
        </p:nvSpPr>
        <p:spPr>
          <a:xfrm>
            <a:off x="5185408" y="3209235"/>
            <a:ext cx="1821175" cy="339673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accent6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策略</a:t>
            </a:r>
          </a:p>
        </p:txBody>
      </p:sp>
      <p:sp>
        <p:nvSpPr>
          <p:cNvPr id="31" name="矩形: 圓角 30">
            <a:extLst>
              <a:ext uri="{FF2B5EF4-FFF2-40B4-BE49-F238E27FC236}">
                <a16:creationId xmlns:a16="http://schemas.microsoft.com/office/drawing/2014/main" id="{1B3D1C3C-D092-4CF3-965E-07D936347F77}"/>
              </a:ext>
            </a:extLst>
          </p:cNvPr>
          <p:cNvSpPr/>
          <p:nvPr/>
        </p:nvSpPr>
        <p:spPr>
          <a:xfrm>
            <a:off x="1301710" y="3209235"/>
            <a:ext cx="1821175" cy="339673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>
                <a:solidFill>
                  <a:schemeClr val="accent6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As-Is</a:t>
            </a:r>
            <a:r>
              <a:rPr lang="zh-TW" altLang="en-US" sz="2000" b="1" dirty="0">
                <a:solidFill>
                  <a:schemeClr val="accent6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（現狀）</a:t>
            </a:r>
            <a:endParaRPr lang="en-US" altLang="zh-TW" sz="2000" b="1" dirty="0">
              <a:solidFill>
                <a:schemeClr val="accent6">
                  <a:lumMod val="1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矩形: 圓角 31">
            <a:extLst>
              <a:ext uri="{FF2B5EF4-FFF2-40B4-BE49-F238E27FC236}">
                <a16:creationId xmlns:a16="http://schemas.microsoft.com/office/drawing/2014/main" id="{D78949B9-46B0-462E-B5AD-F37E49A85A56}"/>
              </a:ext>
            </a:extLst>
          </p:cNvPr>
          <p:cNvSpPr/>
          <p:nvPr/>
        </p:nvSpPr>
        <p:spPr>
          <a:xfrm>
            <a:off x="9069115" y="3209234"/>
            <a:ext cx="1821175" cy="339673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>
                <a:solidFill>
                  <a:schemeClr val="accent6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To-Be</a:t>
            </a:r>
            <a:r>
              <a:rPr lang="zh-TW" altLang="en-US" sz="2000" b="1" dirty="0">
                <a:solidFill>
                  <a:schemeClr val="accent6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（目標）</a:t>
            </a:r>
            <a:endParaRPr lang="en-US" altLang="zh-TW" sz="2000" b="1" dirty="0">
              <a:solidFill>
                <a:schemeClr val="accent6">
                  <a:lumMod val="1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D9E0E36-1C13-4BAA-9BD0-AC3E99AE32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C7F1E-A514-42E6-9260-410757DE528D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379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id="{AE6EC8D8-1F06-420C-801E-AE6438E0D2E3}"/>
              </a:ext>
            </a:extLst>
          </p:cNvPr>
          <p:cNvSpPr/>
          <p:nvPr/>
        </p:nvSpPr>
        <p:spPr>
          <a:xfrm>
            <a:off x="-14055" y="551057"/>
            <a:ext cx="5982236" cy="504413"/>
          </a:xfrm>
          <a:prstGeom prst="rect">
            <a:avLst/>
          </a:prstGeom>
          <a:solidFill>
            <a:srgbClr val="DCDBDA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>
                  <a:alpha val="9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Google Shape;130;p4">
            <a:extLst>
              <a:ext uri="{FF2B5EF4-FFF2-40B4-BE49-F238E27FC236}">
                <a16:creationId xmlns:a16="http://schemas.microsoft.com/office/drawing/2014/main" id="{02A8D566-A2EC-4D9A-9B49-0FF70EF5FF76}"/>
              </a:ext>
            </a:extLst>
          </p:cNvPr>
          <p:cNvSpPr/>
          <p:nvPr/>
        </p:nvSpPr>
        <p:spPr>
          <a:xfrm>
            <a:off x="901712" y="474537"/>
            <a:ext cx="122018" cy="638646"/>
          </a:xfrm>
          <a:prstGeom prst="rect">
            <a:avLst/>
          </a:prstGeom>
          <a:solidFill>
            <a:srgbClr val="F2994A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1AF983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87FFC932-022C-4041-B195-6243A64249E0}"/>
              </a:ext>
            </a:extLst>
          </p:cNvPr>
          <p:cNvSpPr txBox="1"/>
          <p:nvPr/>
        </p:nvSpPr>
        <p:spPr>
          <a:xfrm>
            <a:off x="1221115" y="53225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參、構想說明</a:t>
            </a:r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FD5ACF4C-4B68-4B2A-8335-E2532D9D68A4}"/>
              </a:ext>
            </a:extLst>
          </p:cNvPr>
          <p:cNvSpPr/>
          <p:nvPr/>
        </p:nvSpPr>
        <p:spPr>
          <a:xfrm>
            <a:off x="901061" y="1455558"/>
            <a:ext cx="2076002" cy="33967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二、技術與優勢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399BCF5-45DF-41BC-B879-0FC05B7DDBA1}"/>
              </a:ext>
            </a:extLst>
          </p:cNvPr>
          <p:cNvSpPr/>
          <p:nvPr/>
        </p:nvSpPr>
        <p:spPr>
          <a:xfrm>
            <a:off x="901710" y="1970862"/>
            <a:ext cx="32955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dirty="0">
                <a:solidFill>
                  <a:schemeClr val="bg1">
                    <a:lumMod val="50000"/>
                  </a:schemeClr>
                </a:solidFill>
              </a:rPr>
              <a:t>核心技術及差異化優勢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1A737AD-5F7B-46D4-86A6-C7F69353DD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C7F1E-A514-42E6-9260-410757DE528D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477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50209DFA-794E-4FBA-8753-1EA4EB94A384}"/>
              </a:ext>
            </a:extLst>
          </p:cNvPr>
          <p:cNvSpPr/>
          <p:nvPr/>
        </p:nvSpPr>
        <p:spPr>
          <a:xfrm>
            <a:off x="-14055" y="551057"/>
            <a:ext cx="5982236" cy="504413"/>
          </a:xfrm>
          <a:prstGeom prst="rect">
            <a:avLst/>
          </a:prstGeom>
          <a:solidFill>
            <a:srgbClr val="DCDBDA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>
                  <a:alpha val="9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Google Shape;130;p4">
            <a:extLst>
              <a:ext uri="{FF2B5EF4-FFF2-40B4-BE49-F238E27FC236}">
                <a16:creationId xmlns:a16="http://schemas.microsoft.com/office/drawing/2014/main" id="{392C7F77-A1B4-4F53-8236-764484D00E95}"/>
              </a:ext>
            </a:extLst>
          </p:cNvPr>
          <p:cNvSpPr/>
          <p:nvPr/>
        </p:nvSpPr>
        <p:spPr>
          <a:xfrm>
            <a:off x="901712" y="474537"/>
            <a:ext cx="122018" cy="638646"/>
          </a:xfrm>
          <a:prstGeom prst="rect">
            <a:avLst/>
          </a:prstGeom>
          <a:solidFill>
            <a:srgbClr val="F2994A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1AF983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057D15F8-4BBC-430C-89E7-8B2892454C57}"/>
              </a:ext>
            </a:extLst>
          </p:cNvPr>
          <p:cNvSpPr txBox="1"/>
          <p:nvPr/>
        </p:nvSpPr>
        <p:spPr>
          <a:xfrm>
            <a:off x="1221115" y="53225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參、構想說明</a:t>
            </a:r>
          </a:p>
        </p:txBody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A0811A25-5120-49D3-B873-2CC0A3AA7CF7}"/>
              </a:ext>
            </a:extLst>
          </p:cNvPr>
          <p:cNvSpPr/>
          <p:nvPr/>
        </p:nvSpPr>
        <p:spPr>
          <a:xfrm>
            <a:off x="911043" y="1453572"/>
            <a:ext cx="2839897" cy="33967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三、</a:t>
            </a:r>
            <a:r>
              <a:rPr lang="zh-TW" altLang="en-US" sz="2000" b="1" dirty="0"/>
              <a:t>友善設計應用情境</a:t>
            </a:r>
            <a:endParaRPr lang="zh-TW" altLang="en-US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C769656-2005-4861-A180-1AA7ABF0FEEC}"/>
              </a:ext>
            </a:extLst>
          </p:cNvPr>
          <p:cNvSpPr/>
          <p:nvPr/>
        </p:nvSpPr>
        <p:spPr>
          <a:xfrm>
            <a:off x="901710" y="1970862"/>
            <a:ext cx="48646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dirty="0">
                <a:solidFill>
                  <a:schemeClr val="bg1">
                    <a:lumMod val="50000"/>
                  </a:schemeClr>
                </a:solidFill>
              </a:rPr>
              <a:t>使用</a:t>
            </a:r>
            <a:r>
              <a:rPr lang="zh-TW" altLang="en-US" sz="1600">
                <a:solidFill>
                  <a:schemeClr val="bg1">
                    <a:lumMod val="50000"/>
                  </a:schemeClr>
                </a:solidFill>
              </a:rPr>
              <a:t>情境與友善</a:t>
            </a:r>
            <a:r>
              <a:rPr lang="zh-TW" altLang="en-US" sz="1600" dirty="0">
                <a:solidFill>
                  <a:schemeClr val="bg1">
                    <a:lumMod val="50000"/>
                  </a:schemeClr>
                </a:solidFill>
              </a:rPr>
              <a:t>設計作法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AA7F6DA-1FA8-4660-9034-24A731A67C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C7F1E-A514-42E6-9260-410757DE528D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383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57D9BF22-FDCD-4E75-BCC0-1352D8F75706}"/>
              </a:ext>
            </a:extLst>
          </p:cNvPr>
          <p:cNvSpPr/>
          <p:nvPr/>
        </p:nvSpPr>
        <p:spPr>
          <a:xfrm>
            <a:off x="-14055" y="551057"/>
            <a:ext cx="5982236" cy="504413"/>
          </a:xfrm>
          <a:prstGeom prst="rect">
            <a:avLst/>
          </a:prstGeom>
          <a:solidFill>
            <a:srgbClr val="DCDBDA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>
                  <a:alpha val="9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Google Shape;130;p4">
            <a:extLst>
              <a:ext uri="{FF2B5EF4-FFF2-40B4-BE49-F238E27FC236}">
                <a16:creationId xmlns:a16="http://schemas.microsoft.com/office/drawing/2014/main" id="{3FEDF9BA-4373-43E5-8885-FAA5F853CEE4}"/>
              </a:ext>
            </a:extLst>
          </p:cNvPr>
          <p:cNvSpPr/>
          <p:nvPr/>
        </p:nvSpPr>
        <p:spPr>
          <a:xfrm>
            <a:off x="901712" y="474537"/>
            <a:ext cx="122018" cy="638646"/>
          </a:xfrm>
          <a:prstGeom prst="rect">
            <a:avLst/>
          </a:prstGeom>
          <a:solidFill>
            <a:srgbClr val="F2994A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1AF983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132120DC-F1D0-46BC-8B94-36AD1E374850}"/>
              </a:ext>
            </a:extLst>
          </p:cNvPr>
          <p:cNvSpPr txBox="1"/>
          <p:nvPr/>
        </p:nvSpPr>
        <p:spPr>
          <a:xfrm>
            <a:off x="1221115" y="53225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參、構想說明</a:t>
            </a:r>
          </a:p>
        </p:txBody>
      </p:sp>
      <p:sp>
        <p:nvSpPr>
          <p:cNvPr id="16" name="標題 3">
            <a:extLst>
              <a:ext uri="{FF2B5EF4-FFF2-40B4-BE49-F238E27FC236}">
                <a16:creationId xmlns:a16="http://schemas.microsoft.com/office/drawing/2014/main" id="{4D675B2A-9B0E-4F40-8191-A1FB31451AE0}"/>
              </a:ext>
            </a:extLst>
          </p:cNvPr>
          <p:cNvSpPr txBox="1">
            <a:spLocks/>
          </p:cNvSpPr>
          <p:nvPr/>
        </p:nvSpPr>
        <p:spPr>
          <a:xfrm>
            <a:off x="3865743" y="1364353"/>
            <a:ext cx="4460513" cy="299556"/>
          </a:xfrm>
          <a:prstGeom prst="rect">
            <a:avLst/>
          </a:prstGeom>
        </p:spPr>
        <p:txBody>
          <a:bodyPr/>
          <a:lstStyle>
            <a:lvl1pPr algn="just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Shape 37">
            <a:extLst>
              <a:ext uri="{FF2B5EF4-FFF2-40B4-BE49-F238E27FC236}">
                <a16:creationId xmlns:a16="http://schemas.microsoft.com/office/drawing/2014/main" id="{35620205-FCBE-45CF-A424-EC7F7D1CDCF3}"/>
              </a:ext>
            </a:extLst>
          </p:cNvPr>
          <p:cNvSpPr/>
          <p:nvPr/>
        </p:nvSpPr>
        <p:spPr>
          <a:xfrm>
            <a:off x="915830" y="1995945"/>
            <a:ext cx="2559188" cy="4622211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3970">
            <a:solidFill>
              <a:srgbClr val="2E6B48"/>
            </a:solidFill>
            <a:prstDash val="solid"/>
          </a:ln>
        </p:spPr>
      </p:sp>
      <p:sp>
        <p:nvSpPr>
          <p:cNvPr id="18" name="Shape 38">
            <a:extLst>
              <a:ext uri="{FF2B5EF4-FFF2-40B4-BE49-F238E27FC236}">
                <a16:creationId xmlns:a16="http://schemas.microsoft.com/office/drawing/2014/main" id="{8480B2D4-EBF5-4100-A454-97CA80945ACF}"/>
              </a:ext>
            </a:extLst>
          </p:cNvPr>
          <p:cNvSpPr/>
          <p:nvPr/>
        </p:nvSpPr>
        <p:spPr>
          <a:xfrm>
            <a:off x="915830" y="1995693"/>
            <a:ext cx="2559188" cy="305297"/>
          </a:xfrm>
          <a:prstGeom prst="roundRect">
            <a:avLst>
              <a:gd name="adj" fmla="val 11765"/>
            </a:avLst>
          </a:prstGeom>
          <a:solidFill>
            <a:srgbClr val="4C956C"/>
          </a:solidFill>
          <a:ln w="12700">
            <a:solidFill>
              <a:srgbClr val="4C956C">
                <a:alpha val="0"/>
              </a:srgbClr>
            </a:solidFill>
            <a:prstDash val="solid"/>
          </a:ln>
        </p:spPr>
      </p:sp>
      <p:sp>
        <p:nvSpPr>
          <p:cNvPr id="19" name="Text 39">
            <a:extLst>
              <a:ext uri="{FF2B5EF4-FFF2-40B4-BE49-F238E27FC236}">
                <a16:creationId xmlns:a16="http://schemas.microsoft.com/office/drawing/2014/main" id="{0B04A537-341A-475F-B775-D154FE631BEA}"/>
              </a:ext>
            </a:extLst>
          </p:cNvPr>
          <p:cNvSpPr/>
          <p:nvPr/>
        </p:nvSpPr>
        <p:spPr>
          <a:xfrm>
            <a:off x="1180440" y="2043212"/>
            <a:ext cx="2029968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+mn-ea"/>
                <a:cs typeface="Microsoft JhengHei" pitchFamily="34" charset="-120"/>
              </a:rPr>
              <a:t>WHO</a:t>
            </a:r>
            <a:r>
              <a:rPr lang="zh-TW" altLang="en-US" sz="1600" b="1" dirty="0">
                <a:solidFill>
                  <a:srgbClr val="FFFFFF"/>
                </a:solidFill>
                <a:latin typeface="+mn-ea"/>
                <a:cs typeface="Microsoft JhengHei" pitchFamily="34" charset="-120"/>
              </a:rPr>
              <a:t>：與誰合作</a:t>
            </a:r>
            <a:endParaRPr lang="en-US" sz="1600" dirty="0">
              <a:latin typeface="+mn-ea"/>
            </a:endParaRPr>
          </a:p>
        </p:txBody>
      </p:sp>
      <p:sp>
        <p:nvSpPr>
          <p:cNvPr id="20" name="Text 40">
            <a:extLst>
              <a:ext uri="{FF2B5EF4-FFF2-40B4-BE49-F238E27FC236}">
                <a16:creationId xmlns:a16="http://schemas.microsoft.com/office/drawing/2014/main" id="{FCDDD760-1F9A-4C6C-9491-5CEC24A0206D}"/>
              </a:ext>
            </a:extLst>
          </p:cNvPr>
          <p:cNvSpPr/>
          <p:nvPr/>
        </p:nvSpPr>
        <p:spPr>
          <a:xfrm>
            <a:off x="1116317" y="2436504"/>
            <a:ext cx="1865376" cy="5669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pPr marL="0" indent="0" algn="l">
              <a:buNone/>
            </a:pPr>
            <a:r>
              <a:rPr lang="en-US" sz="1600" dirty="0" err="1">
                <a:solidFill>
                  <a:schemeClr val="bg1">
                    <a:lumMod val="50000"/>
                  </a:schemeClr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合作</a:t>
            </a:r>
            <a:r>
              <a:rPr lang="zh-TW" altLang="en-US" sz="1600" dirty="0">
                <a:solidFill>
                  <a:schemeClr val="bg1">
                    <a:lumMod val="50000"/>
                  </a:schemeClr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對象、人數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Microsoft JhengHei" pitchFamily="34" charset="0"/>
              <a:ea typeface="Microsoft JhengHei" pitchFamily="34" charset="-122"/>
              <a:cs typeface="Microsoft JhengHei" pitchFamily="34" charset="-120"/>
            </a:endParaRPr>
          </a:p>
        </p:txBody>
      </p:sp>
      <p:sp>
        <p:nvSpPr>
          <p:cNvPr id="21" name="Shape 37">
            <a:extLst>
              <a:ext uri="{FF2B5EF4-FFF2-40B4-BE49-F238E27FC236}">
                <a16:creationId xmlns:a16="http://schemas.microsoft.com/office/drawing/2014/main" id="{55321424-3AB1-4583-9CEC-C332B4CD177D}"/>
              </a:ext>
            </a:extLst>
          </p:cNvPr>
          <p:cNvSpPr/>
          <p:nvPr/>
        </p:nvSpPr>
        <p:spPr>
          <a:xfrm>
            <a:off x="3674785" y="1995946"/>
            <a:ext cx="2559188" cy="462221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3970">
            <a:solidFill>
              <a:srgbClr val="2E6B48"/>
            </a:solidFill>
            <a:prstDash val="solid"/>
          </a:ln>
        </p:spPr>
      </p:sp>
      <p:sp>
        <p:nvSpPr>
          <p:cNvPr id="22" name="Shape 37">
            <a:extLst>
              <a:ext uri="{FF2B5EF4-FFF2-40B4-BE49-F238E27FC236}">
                <a16:creationId xmlns:a16="http://schemas.microsoft.com/office/drawing/2014/main" id="{38469770-A16F-4B9E-924F-6520920B923B}"/>
              </a:ext>
            </a:extLst>
          </p:cNvPr>
          <p:cNvSpPr/>
          <p:nvPr/>
        </p:nvSpPr>
        <p:spPr>
          <a:xfrm>
            <a:off x="6433740" y="1992845"/>
            <a:ext cx="2559188" cy="462221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3970">
            <a:solidFill>
              <a:srgbClr val="2E6B48"/>
            </a:solidFill>
            <a:prstDash val="solid"/>
          </a:ln>
        </p:spPr>
      </p:sp>
      <p:sp>
        <p:nvSpPr>
          <p:cNvPr id="23" name="Shape 37">
            <a:extLst>
              <a:ext uri="{FF2B5EF4-FFF2-40B4-BE49-F238E27FC236}">
                <a16:creationId xmlns:a16="http://schemas.microsoft.com/office/drawing/2014/main" id="{771804D6-ECF1-4743-B08E-7A41604CDDB6}"/>
              </a:ext>
            </a:extLst>
          </p:cNvPr>
          <p:cNvSpPr/>
          <p:nvPr/>
        </p:nvSpPr>
        <p:spPr>
          <a:xfrm>
            <a:off x="9192695" y="1992845"/>
            <a:ext cx="2559188" cy="462221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3970">
            <a:solidFill>
              <a:srgbClr val="2E6B48"/>
            </a:solidFill>
            <a:prstDash val="solid"/>
          </a:ln>
        </p:spPr>
      </p:sp>
      <p:sp>
        <p:nvSpPr>
          <p:cNvPr id="24" name="Shape 38">
            <a:extLst>
              <a:ext uri="{FF2B5EF4-FFF2-40B4-BE49-F238E27FC236}">
                <a16:creationId xmlns:a16="http://schemas.microsoft.com/office/drawing/2014/main" id="{0E1EBD4A-6889-4090-BEBD-B543C803F1CF}"/>
              </a:ext>
            </a:extLst>
          </p:cNvPr>
          <p:cNvSpPr/>
          <p:nvPr/>
        </p:nvSpPr>
        <p:spPr>
          <a:xfrm>
            <a:off x="3674785" y="1995693"/>
            <a:ext cx="2559188" cy="305297"/>
          </a:xfrm>
          <a:prstGeom prst="roundRect">
            <a:avLst>
              <a:gd name="adj" fmla="val 11765"/>
            </a:avLst>
          </a:prstGeom>
          <a:solidFill>
            <a:srgbClr val="4C956C"/>
          </a:solidFill>
          <a:ln w="12700">
            <a:solidFill>
              <a:srgbClr val="4C956C">
                <a:alpha val="0"/>
              </a:srgbClr>
            </a:solidFill>
            <a:prstDash val="solid"/>
          </a:ln>
        </p:spPr>
      </p:sp>
      <p:sp>
        <p:nvSpPr>
          <p:cNvPr id="25" name="Shape 38">
            <a:extLst>
              <a:ext uri="{FF2B5EF4-FFF2-40B4-BE49-F238E27FC236}">
                <a16:creationId xmlns:a16="http://schemas.microsoft.com/office/drawing/2014/main" id="{268D2B47-44B9-43F5-BFAE-5E9543080343}"/>
              </a:ext>
            </a:extLst>
          </p:cNvPr>
          <p:cNvSpPr/>
          <p:nvPr/>
        </p:nvSpPr>
        <p:spPr>
          <a:xfrm>
            <a:off x="6433740" y="1992845"/>
            <a:ext cx="2559188" cy="305297"/>
          </a:xfrm>
          <a:prstGeom prst="roundRect">
            <a:avLst>
              <a:gd name="adj" fmla="val 11765"/>
            </a:avLst>
          </a:prstGeom>
          <a:solidFill>
            <a:srgbClr val="4C956C"/>
          </a:solidFill>
          <a:ln w="12700">
            <a:solidFill>
              <a:srgbClr val="4C956C">
                <a:alpha val="0"/>
              </a:srgbClr>
            </a:solidFill>
            <a:prstDash val="solid"/>
          </a:ln>
        </p:spPr>
      </p:sp>
      <p:sp>
        <p:nvSpPr>
          <p:cNvPr id="26" name="Shape 38">
            <a:extLst>
              <a:ext uri="{FF2B5EF4-FFF2-40B4-BE49-F238E27FC236}">
                <a16:creationId xmlns:a16="http://schemas.microsoft.com/office/drawing/2014/main" id="{359AD15B-44A3-47A7-8EE0-A2D942A2B239}"/>
              </a:ext>
            </a:extLst>
          </p:cNvPr>
          <p:cNvSpPr/>
          <p:nvPr/>
        </p:nvSpPr>
        <p:spPr>
          <a:xfrm>
            <a:off x="9192695" y="1992845"/>
            <a:ext cx="2559188" cy="305297"/>
          </a:xfrm>
          <a:prstGeom prst="roundRect">
            <a:avLst>
              <a:gd name="adj" fmla="val 11765"/>
            </a:avLst>
          </a:prstGeom>
          <a:solidFill>
            <a:srgbClr val="4C956C"/>
          </a:solidFill>
          <a:ln w="12700">
            <a:solidFill>
              <a:srgbClr val="4C956C">
                <a:alpha val="0"/>
              </a:srgbClr>
            </a:solidFill>
            <a:prstDash val="solid"/>
          </a:ln>
        </p:spPr>
      </p:sp>
      <p:sp>
        <p:nvSpPr>
          <p:cNvPr id="27" name="Text 43">
            <a:extLst>
              <a:ext uri="{FF2B5EF4-FFF2-40B4-BE49-F238E27FC236}">
                <a16:creationId xmlns:a16="http://schemas.microsoft.com/office/drawing/2014/main" id="{819804EA-5CDD-408B-BBF0-1CEEA594DC0D}"/>
              </a:ext>
            </a:extLst>
          </p:cNvPr>
          <p:cNvSpPr/>
          <p:nvPr/>
        </p:nvSpPr>
        <p:spPr>
          <a:xfrm>
            <a:off x="6698350" y="2043212"/>
            <a:ext cx="2029968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SCALE</a:t>
            </a:r>
            <a:r>
              <a:rPr lang="zh-TW" altLang="en-US" sz="1600" b="1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：驗證規模</a:t>
            </a:r>
            <a:endParaRPr lang="en-US" sz="1600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8" name="Text 47">
            <a:extLst>
              <a:ext uri="{FF2B5EF4-FFF2-40B4-BE49-F238E27FC236}">
                <a16:creationId xmlns:a16="http://schemas.microsoft.com/office/drawing/2014/main" id="{65113D2D-40D1-49D6-9476-DF792BA1EDD9}"/>
              </a:ext>
            </a:extLst>
          </p:cNvPr>
          <p:cNvSpPr/>
          <p:nvPr/>
        </p:nvSpPr>
        <p:spPr>
          <a:xfrm>
            <a:off x="9457305" y="2035765"/>
            <a:ext cx="2029968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HOW</a:t>
            </a:r>
            <a:r>
              <a:rPr lang="zh-TW" altLang="en-US" sz="1600" b="1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：如何驗證</a:t>
            </a:r>
            <a:endParaRPr lang="en-US" sz="1600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9" name="Text 39">
            <a:extLst>
              <a:ext uri="{FF2B5EF4-FFF2-40B4-BE49-F238E27FC236}">
                <a16:creationId xmlns:a16="http://schemas.microsoft.com/office/drawing/2014/main" id="{D86392E4-0BE8-444D-BD54-E7D55FDB6229}"/>
              </a:ext>
            </a:extLst>
          </p:cNvPr>
          <p:cNvSpPr/>
          <p:nvPr/>
        </p:nvSpPr>
        <p:spPr>
          <a:xfrm>
            <a:off x="3939395" y="2043212"/>
            <a:ext cx="2029968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Autofit/>
          </a:bodyPr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WHERE</a:t>
            </a:r>
            <a:r>
              <a:rPr lang="zh-TW" altLang="en-US" sz="1600" b="1" dirty="0">
                <a:solidFill>
                  <a:srgbClr val="FFFFFF"/>
                </a:solidFill>
                <a:latin typeface="+mn-ea"/>
                <a:cs typeface="Times New Roman" panose="02020603050405020304" pitchFamily="18" charset="0"/>
              </a:rPr>
              <a:t>：何處驗證</a:t>
            </a:r>
            <a:endParaRPr lang="en-US" sz="1600" b="1" dirty="0">
              <a:solidFill>
                <a:srgbClr val="FFFFFF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30" name="Text 44">
            <a:extLst>
              <a:ext uri="{FF2B5EF4-FFF2-40B4-BE49-F238E27FC236}">
                <a16:creationId xmlns:a16="http://schemas.microsoft.com/office/drawing/2014/main" id="{9B8141A2-01A8-42BC-9FB5-A8C3DF684FE0}"/>
              </a:ext>
            </a:extLst>
          </p:cNvPr>
          <p:cNvSpPr/>
          <p:nvPr/>
        </p:nvSpPr>
        <p:spPr>
          <a:xfrm>
            <a:off x="6675484" y="2433529"/>
            <a:ext cx="2275189" cy="5669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驗證規模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 algn="l"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請量化導入數量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 algn="l"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Ex. 場域數、設備數、服務人次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Text 48">
            <a:extLst>
              <a:ext uri="{FF2B5EF4-FFF2-40B4-BE49-F238E27FC236}">
                <a16:creationId xmlns:a16="http://schemas.microsoft.com/office/drawing/2014/main" id="{538DB2FF-4608-430C-B1B8-B4B424BF175A}"/>
              </a:ext>
            </a:extLst>
          </p:cNvPr>
          <p:cNvSpPr/>
          <p:nvPr/>
        </p:nvSpPr>
        <p:spPr>
          <a:xfrm>
            <a:off x="9457305" y="2430730"/>
            <a:ext cx="1865376" cy="5669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600" dirty="0" err="1">
                <a:solidFill>
                  <a:schemeClr val="bg1">
                    <a:lumMod val="50000"/>
                  </a:schemeClr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執行方法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Microsoft JhengHei" pitchFamily="34" charset="0"/>
              <a:ea typeface="Microsoft JhengHei" pitchFamily="34" charset="-122"/>
              <a:cs typeface="Microsoft JhengHei" pitchFamily="34" charset="-120"/>
            </a:endParaRPr>
          </a:p>
          <a:p>
            <a:pPr marL="0" indent="0" algn="l">
              <a:buNone/>
            </a:pPr>
            <a:r>
              <a:rPr lang="zh-TW" altLang="en-US" sz="1600" dirty="0">
                <a:solidFill>
                  <a:schemeClr val="bg1">
                    <a:lumMod val="50000"/>
                  </a:schemeClr>
                </a:solidFill>
                <a:latin typeface="Microsoft JhengHei" pitchFamily="34" charset="0"/>
                <a:ea typeface="Microsoft JhengHei" pitchFamily="34" charset="-122"/>
              </a:rPr>
              <a:t>預計驗證指標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Text 40">
            <a:extLst>
              <a:ext uri="{FF2B5EF4-FFF2-40B4-BE49-F238E27FC236}">
                <a16:creationId xmlns:a16="http://schemas.microsoft.com/office/drawing/2014/main" id="{5DCAFA7C-C894-4620-A1F9-CC7E59F003AD}"/>
              </a:ext>
            </a:extLst>
          </p:cNvPr>
          <p:cNvSpPr/>
          <p:nvPr/>
        </p:nvSpPr>
        <p:spPr>
          <a:xfrm>
            <a:off x="3878073" y="2436504"/>
            <a:ext cx="2113879" cy="5669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r>
              <a:rPr lang="en-US" sz="1600" dirty="0" err="1">
                <a:solidFill>
                  <a:schemeClr val="bg1">
                    <a:lumMod val="50000"/>
                  </a:schemeClr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合作場域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Microsoft JhengHei" pitchFamily="34" charset="0"/>
              <a:ea typeface="Microsoft JhengHei" pitchFamily="34" charset="-122"/>
              <a:cs typeface="Microsoft JhengHei" pitchFamily="34" charset="-120"/>
            </a:endParaRPr>
          </a:p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(</a:t>
            </a:r>
            <a:r>
              <a:rPr lang="zh-TW" altLang="en-US" sz="1600" dirty="0">
                <a:solidFill>
                  <a:schemeClr val="bg1">
                    <a:lumMod val="50000"/>
                  </a:schemeClr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數位發展二級或三級鄉鎮市區之公</a:t>
            </a:r>
            <a:r>
              <a:rPr lang="en-US" altLang="zh-TW" sz="1600" dirty="0">
                <a:solidFill>
                  <a:schemeClr val="bg1">
                    <a:lumMod val="50000"/>
                  </a:schemeClr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/</a:t>
            </a:r>
            <a:r>
              <a:rPr lang="zh-TW" altLang="en-US" sz="1600" dirty="0">
                <a:solidFill>
                  <a:schemeClr val="bg1">
                    <a:lumMod val="50000"/>
                  </a:schemeClr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私場域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)</a:t>
            </a:r>
          </a:p>
          <a:p>
            <a:pPr marL="0" indent="0" algn="l">
              <a:buNone/>
            </a:pPr>
            <a:r>
              <a:rPr lang="en-US" sz="1600" dirty="0" err="1">
                <a:solidFill>
                  <a:schemeClr val="bg1">
                    <a:lumMod val="50000"/>
                  </a:schemeClr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請列具體單位名稱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 algn="l">
              <a:buNone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Ex. OO社區據點、OO日照中心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矩形: 圓角 32">
            <a:extLst>
              <a:ext uri="{FF2B5EF4-FFF2-40B4-BE49-F238E27FC236}">
                <a16:creationId xmlns:a16="http://schemas.microsoft.com/office/drawing/2014/main" id="{BDC3122F-D5B0-4727-8525-BBDDA99535C9}"/>
              </a:ext>
            </a:extLst>
          </p:cNvPr>
          <p:cNvSpPr/>
          <p:nvPr/>
        </p:nvSpPr>
        <p:spPr>
          <a:xfrm>
            <a:off x="911043" y="1453572"/>
            <a:ext cx="3269071" cy="33967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四、服務驗證（</a:t>
            </a:r>
            <a:r>
              <a:rPr lang="en-US" altLang="zh-TW" sz="2000" b="1" dirty="0" err="1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PoS</a:t>
            </a: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）規劃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507911D-BC83-4757-A827-9651A9E959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C7F1E-A514-42E6-9260-410757DE528D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5798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20F137FE-212F-4321-9C66-869ACD349F62}"/>
              </a:ext>
            </a:extLst>
          </p:cNvPr>
          <p:cNvSpPr/>
          <p:nvPr/>
        </p:nvSpPr>
        <p:spPr>
          <a:xfrm>
            <a:off x="-14055" y="551057"/>
            <a:ext cx="5982236" cy="504413"/>
          </a:xfrm>
          <a:prstGeom prst="rect">
            <a:avLst/>
          </a:prstGeom>
          <a:solidFill>
            <a:srgbClr val="DCDBDA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>
                  <a:alpha val="9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Google Shape;130;p4">
            <a:extLst>
              <a:ext uri="{FF2B5EF4-FFF2-40B4-BE49-F238E27FC236}">
                <a16:creationId xmlns:a16="http://schemas.microsoft.com/office/drawing/2014/main" id="{10D670E7-3BB9-48D6-A219-9E75BEBD8949}"/>
              </a:ext>
            </a:extLst>
          </p:cNvPr>
          <p:cNvSpPr/>
          <p:nvPr/>
        </p:nvSpPr>
        <p:spPr>
          <a:xfrm>
            <a:off x="901712" y="474537"/>
            <a:ext cx="122018" cy="638646"/>
          </a:xfrm>
          <a:prstGeom prst="rect">
            <a:avLst/>
          </a:prstGeom>
          <a:solidFill>
            <a:srgbClr val="F2994A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1AF983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3112EF4D-955A-4059-B1D7-B151391C4360}"/>
              </a:ext>
            </a:extLst>
          </p:cNvPr>
          <p:cNvSpPr txBox="1"/>
          <p:nvPr/>
        </p:nvSpPr>
        <p:spPr>
          <a:xfrm>
            <a:off x="1221115" y="53225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肆、預期效益</a:t>
            </a:r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7B1C0918-71B2-44E8-9FED-5132402322E0}"/>
              </a:ext>
            </a:extLst>
          </p:cNvPr>
          <p:cNvSpPr/>
          <p:nvPr/>
        </p:nvSpPr>
        <p:spPr>
          <a:xfrm>
            <a:off x="911044" y="1453572"/>
            <a:ext cx="3101120" cy="33967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一、風險評估與因應對策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883C8F9-F2FA-4412-95FA-53B99D93DBE6}"/>
              </a:ext>
            </a:extLst>
          </p:cNvPr>
          <p:cNvSpPr/>
          <p:nvPr/>
        </p:nvSpPr>
        <p:spPr>
          <a:xfrm>
            <a:off x="871289" y="2004823"/>
            <a:ext cx="88978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請團隊依提案內容，思考在執行過程中可能遇到的挑戰，並說明如何預防或因應</a:t>
            </a:r>
            <a:r>
              <a:rPr lang="zh-TW" altLang="en-US" sz="16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1600" dirty="0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A8DED1DB-41B4-4898-8EE0-CCA85E2D27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C7F1E-A514-42E6-9260-410757DE528D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634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20F137FE-212F-4321-9C66-869ACD349F62}"/>
              </a:ext>
            </a:extLst>
          </p:cNvPr>
          <p:cNvSpPr/>
          <p:nvPr/>
        </p:nvSpPr>
        <p:spPr>
          <a:xfrm>
            <a:off x="-14055" y="551057"/>
            <a:ext cx="5982236" cy="504413"/>
          </a:xfrm>
          <a:prstGeom prst="rect">
            <a:avLst/>
          </a:prstGeom>
          <a:solidFill>
            <a:srgbClr val="DCDBDA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>
                  <a:alpha val="9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Google Shape;130;p4">
            <a:extLst>
              <a:ext uri="{FF2B5EF4-FFF2-40B4-BE49-F238E27FC236}">
                <a16:creationId xmlns:a16="http://schemas.microsoft.com/office/drawing/2014/main" id="{10D670E7-3BB9-48D6-A219-9E75BEBD8949}"/>
              </a:ext>
            </a:extLst>
          </p:cNvPr>
          <p:cNvSpPr/>
          <p:nvPr/>
        </p:nvSpPr>
        <p:spPr>
          <a:xfrm>
            <a:off x="901712" y="474537"/>
            <a:ext cx="122018" cy="638646"/>
          </a:xfrm>
          <a:prstGeom prst="rect">
            <a:avLst/>
          </a:prstGeom>
          <a:solidFill>
            <a:srgbClr val="F2994A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1AF983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3112EF4D-955A-4059-B1D7-B151391C4360}"/>
              </a:ext>
            </a:extLst>
          </p:cNvPr>
          <p:cNvSpPr txBox="1"/>
          <p:nvPr/>
        </p:nvSpPr>
        <p:spPr>
          <a:xfrm>
            <a:off x="1221115" y="53225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肆、預期效益</a:t>
            </a:r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7B1C0918-71B2-44E8-9FED-5132402322E0}"/>
              </a:ext>
            </a:extLst>
          </p:cNvPr>
          <p:cNvSpPr/>
          <p:nvPr/>
        </p:nvSpPr>
        <p:spPr>
          <a:xfrm>
            <a:off x="911043" y="1453572"/>
            <a:ext cx="2541284" cy="33967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二、預期效益與擴散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E803FF3-5DDE-4622-B0C3-678A5776AE02}"/>
              </a:ext>
            </a:extLst>
          </p:cNvPr>
          <p:cNvSpPr/>
          <p:nvPr/>
        </p:nvSpPr>
        <p:spPr>
          <a:xfrm>
            <a:off x="871290" y="2051476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1600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預期量化效益指標</a:t>
            </a:r>
          </a:p>
          <a:p>
            <a:r>
              <a:rPr lang="zh-TW" altLang="en-US" sz="1600" dirty="0">
                <a:solidFill>
                  <a:schemeClr val="bg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預期質化成果項目</a:t>
            </a:r>
          </a:p>
          <a:p>
            <a:r>
              <a:rPr lang="zh-TW" altLang="en-US" sz="1600" dirty="0">
                <a:solidFill>
                  <a:schemeClr val="bg1">
                    <a:lumMod val="50000"/>
                  </a:schemeClr>
                </a:solidFill>
              </a:rPr>
              <a:t>預期擴散性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FA3C0E9A-5F68-4119-8BE3-50EFD1D830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C7F1E-A514-42E6-9260-410757DE528D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7861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20F137FE-212F-4321-9C66-869ACD349F62}"/>
              </a:ext>
            </a:extLst>
          </p:cNvPr>
          <p:cNvSpPr/>
          <p:nvPr/>
        </p:nvSpPr>
        <p:spPr>
          <a:xfrm>
            <a:off x="-14055" y="551057"/>
            <a:ext cx="5982236" cy="504413"/>
          </a:xfrm>
          <a:prstGeom prst="rect">
            <a:avLst/>
          </a:prstGeom>
          <a:solidFill>
            <a:srgbClr val="DCDBDA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>
                  <a:alpha val="9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Google Shape;130;p4">
            <a:extLst>
              <a:ext uri="{FF2B5EF4-FFF2-40B4-BE49-F238E27FC236}">
                <a16:creationId xmlns:a16="http://schemas.microsoft.com/office/drawing/2014/main" id="{10D670E7-3BB9-48D6-A219-9E75BEBD8949}"/>
              </a:ext>
            </a:extLst>
          </p:cNvPr>
          <p:cNvSpPr/>
          <p:nvPr/>
        </p:nvSpPr>
        <p:spPr>
          <a:xfrm>
            <a:off x="901712" y="474537"/>
            <a:ext cx="122018" cy="638646"/>
          </a:xfrm>
          <a:prstGeom prst="rect">
            <a:avLst/>
          </a:prstGeom>
          <a:solidFill>
            <a:srgbClr val="F2994A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1AF983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3112EF4D-955A-4059-B1D7-B151391C4360}"/>
              </a:ext>
            </a:extLst>
          </p:cNvPr>
          <p:cNvSpPr txBox="1"/>
          <p:nvPr/>
        </p:nvSpPr>
        <p:spPr>
          <a:xfrm>
            <a:off x="1221115" y="53225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zh-TW" altLang="en-US" sz="28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伍、補充說明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FA3C0E9A-5F68-4119-8BE3-50EFD1D830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C7F1E-A514-42E6-9260-410757DE528D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627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20F137FE-212F-4321-9C66-869ACD349F62}"/>
              </a:ext>
            </a:extLst>
          </p:cNvPr>
          <p:cNvSpPr/>
          <p:nvPr/>
        </p:nvSpPr>
        <p:spPr>
          <a:xfrm>
            <a:off x="-14055" y="551057"/>
            <a:ext cx="5982236" cy="504413"/>
          </a:xfrm>
          <a:prstGeom prst="rect">
            <a:avLst/>
          </a:prstGeom>
          <a:solidFill>
            <a:srgbClr val="DCDBDA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lt1">
                  <a:alpha val="9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Google Shape;130;p4">
            <a:extLst>
              <a:ext uri="{FF2B5EF4-FFF2-40B4-BE49-F238E27FC236}">
                <a16:creationId xmlns:a16="http://schemas.microsoft.com/office/drawing/2014/main" id="{10D670E7-3BB9-48D6-A219-9E75BEBD8949}"/>
              </a:ext>
            </a:extLst>
          </p:cNvPr>
          <p:cNvSpPr/>
          <p:nvPr/>
        </p:nvSpPr>
        <p:spPr>
          <a:xfrm>
            <a:off x="901712" y="474537"/>
            <a:ext cx="122018" cy="638646"/>
          </a:xfrm>
          <a:prstGeom prst="rect">
            <a:avLst/>
          </a:prstGeom>
          <a:solidFill>
            <a:srgbClr val="F2994A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1AF983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3112EF4D-955A-4059-B1D7-B151391C4360}"/>
              </a:ext>
            </a:extLst>
          </p:cNvPr>
          <p:cNvSpPr txBox="1"/>
          <p:nvPr/>
        </p:nvSpPr>
        <p:spPr>
          <a:xfrm>
            <a:off x="1221115" y="53225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陸、附件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FA3C0E9A-5F68-4119-8BE3-50EFD1D830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DC7F1E-A514-42E6-9260-410757DE528D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202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自訂 2">
      <a:dk1>
        <a:srgbClr val="3F3F3F"/>
      </a:dk1>
      <a:lt1>
        <a:srgbClr val="FFFFFF"/>
      </a:lt1>
      <a:dk2>
        <a:srgbClr val="6B6B6B"/>
      </a:dk2>
      <a:lt2>
        <a:srgbClr val="F5F7F5"/>
      </a:lt2>
      <a:accent1>
        <a:srgbClr val="7FBF5E"/>
      </a:accent1>
      <a:accent2>
        <a:srgbClr val="F2B705"/>
      </a:accent2>
      <a:accent3>
        <a:srgbClr val="5F9E3F"/>
      </a:accent3>
      <a:accent4>
        <a:srgbClr val="B7DDB0"/>
      </a:accent4>
      <a:accent5>
        <a:srgbClr val="E2EFE0"/>
      </a:accent5>
      <a:accent6>
        <a:srgbClr val="D9D9D9"/>
      </a:accent6>
      <a:hlink>
        <a:srgbClr val="5F9E3F"/>
      </a:hlink>
      <a:folHlink>
        <a:srgbClr val="3F3F3F"/>
      </a:folHlink>
    </a:clrScheme>
    <a:fontScheme name="自訂 4">
      <a:majorFont>
        <a:latin typeface="Times New Roman"/>
        <a:ea typeface="微軟正黑體"/>
        <a:cs typeface=""/>
      </a:majorFont>
      <a:minorFont>
        <a:latin typeface="Times New Roman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5212</TotalTime>
  <Words>1348</Words>
  <Application>Microsoft Office PowerPoint</Application>
  <PresentationFormat>寬螢幕</PresentationFormat>
  <Paragraphs>263</Paragraphs>
  <Slides>20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30" baseType="lpstr">
      <vt:lpstr>微軟正黑體</vt:lpstr>
      <vt:lpstr>微軟正黑體</vt:lpstr>
      <vt:lpstr>新細明體</vt:lpstr>
      <vt:lpstr>標楷體</vt:lpstr>
      <vt:lpstr>Arial</vt:lpstr>
      <vt:lpstr>Calibri</vt:lpstr>
      <vt:lpstr>Cordia New</vt:lpstr>
      <vt:lpstr>Times New Roman</vt:lpstr>
      <vt:lpstr>Wingdings</vt:lpstr>
      <vt:lpstr>Office 佈景主題</vt:lpstr>
      <vt:lpstr>提案企劃書撰寫說明（本頁閱讀完請刪除）</vt:lpstr>
      <vt:lpstr>高齡科技產業-樂齡數位共創推動計畫 AgeTech數位友善大賞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113年度「次世代產業新創淬鍊計畫」- 綠色加速器—提案簡報（模板）</dc:title>
  <dc:creator>葉柏佑</dc:creator>
  <cp:lastModifiedBy>張靖瑜</cp:lastModifiedBy>
  <cp:revision>437</cp:revision>
  <dcterms:created xsi:type="dcterms:W3CDTF">2024-01-29T01:56:35Z</dcterms:created>
  <dcterms:modified xsi:type="dcterms:W3CDTF">2026-09-16T08:45:31Z</dcterms:modified>
</cp:coreProperties>
</file>